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14" r:id="rId1"/>
  </p:sldMasterIdLst>
  <p:notesMasterIdLst>
    <p:notesMasterId r:id="rId16"/>
  </p:notesMasterIdLst>
  <p:sldIdLst>
    <p:sldId id="268" r:id="rId2"/>
    <p:sldId id="264" r:id="rId3"/>
    <p:sldId id="269" r:id="rId4"/>
    <p:sldId id="265" r:id="rId5"/>
    <p:sldId id="266" r:id="rId6"/>
    <p:sldId id="256" r:id="rId7"/>
    <p:sldId id="260" r:id="rId8"/>
    <p:sldId id="259" r:id="rId9"/>
    <p:sldId id="261" r:id="rId10"/>
    <p:sldId id="258" r:id="rId11"/>
    <p:sldId id="262" r:id="rId12"/>
    <p:sldId id="267" r:id="rId13"/>
    <p:sldId id="257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3D6AC-0CE9-444F-B305-2380F29F552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C7026-B47D-884B-9812-2692FCCE1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19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C7026-B47D-884B-9812-2692FCCE169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524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545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25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4186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95468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40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695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123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5562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747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18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80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68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279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178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01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8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116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1DE1B5-31DF-1848-9829-BA56BDE09BD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4855-D327-574F-93AA-E73782EBE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44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  <p:sldLayoutId id="2147484328" r:id="rId14"/>
    <p:sldLayoutId id="2147484329" r:id="rId15"/>
    <p:sldLayoutId id="2147484330" r:id="rId16"/>
    <p:sldLayoutId id="21474843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c/5fwr9k611md4mx_dhqy87pxw0000gn/T/com.microsoft.Word/WebArchiveCopyPasteTempFiles/Z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c/5fwr9k611md4mx_dhqy87pxw0000gn/T/com.microsoft.Word/WebArchiveCopyPasteTempFiles/Z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c/5fwr9k611md4mx_dhqy87pxw0000gn/T/com.microsoft.Word/WebArchiveCopyPasteTempFiles/9k=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c/5fwr9k611md4mx_dhqy87pxw0000gn/T/com.microsoft.Word/WebArchiveCopyPasteTempFiles/9k=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//var/folders/4c/5fwr9k611md4mx_dhqy87pxw0000gn/T/com.microsoft.Word/WebArchiveCopyPasteTempFiles/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c/5fwr9k611md4mx_dhqy87pxw0000gn/T/com.microsoft.Word/WebArchiveCopyPasteTempFiles/9k=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c/5fwr9k611md4mx_dhqy87pxw0000gn/T/com.microsoft.Word/WebArchiveCopyPasteTempFiles/2Q==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c/5fwr9k611md4mx_dhqy87pxw0000gn/T/com.microsoft.Word/WebArchiveCopyPasteTempFiles/2Q==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c/5fwr9k611md4mx_dhqy87pxw0000gn/T/com.microsoft.Word/WebArchiveCopyPasteTempFiles/9k=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c/5fwr9k611md4mx_dhqy87pxw0000gn/T/com.microsoft.Word/WebArchiveCopyPasteTempFiles/9k=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c/5fwr9k611md4mx_dhqy87pxw0000gn/T/com.microsoft.Word/WebArchiveCopyPasteTempFiles/Z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c/5fwr9k611md4mx_dhqy87pxw0000gn/T/com.microsoft.Word/WebArchiveCopyPasteTempFiles/2Q==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c/5fwr9k611md4mx_dhqy87pxw0000gn/T/com.microsoft.Word/WebArchiveCopyPasteTempFiles/9k=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406AD74-8574-1E43-B91E-060948AA7A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Новые издания ЭБС Лань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B3D90978-8E8D-1E44-BAF3-D27EB01A7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/>
              <a:t>Автор Г.Г. </a:t>
            </a:r>
            <a:r>
              <a:rPr lang="ru-RU" sz="1600" dirty="0" smtClean="0"/>
              <a:t>Попова, </a:t>
            </a:r>
            <a:r>
              <a:rPr lang="ru-RU" sz="1600" dirty="0"/>
              <a:t>Заведующая библиотекой </a:t>
            </a:r>
          </a:p>
          <a:p>
            <a:pPr algn="r"/>
            <a:r>
              <a:rPr lang="ru-RU" sz="1600" dirty="0"/>
              <a:t>УТЖТ-филиала </a:t>
            </a:r>
            <a:r>
              <a:rPr lang="ru-RU" sz="1600" dirty="0" err="1"/>
              <a:t>пгупс</a:t>
            </a:r>
            <a:endParaRPr lang="ru-RU" sz="16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CAE74F-3C5F-754A-91E3-EC4A6FD1A321}"/>
              </a:ext>
            </a:extLst>
          </p:cNvPr>
          <p:cNvSpPr txBox="1"/>
          <p:nvPr/>
        </p:nvSpPr>
        <p:spPr>
          <a:xfrm>
            <a:off x="8260422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C3333A-D4EE-DC48-8574-19C1BA438475}"/>
              </a:ext>
            </a:extLst>
          </p:cNvPr>
          <p:cNvSpPr txBox="1"/>
          <p:nvPr/>
        </p:nvSpPr>
        <p:spPr>
          <a:xfrm>
            <a:off x="10315254" y="2332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02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47E01A-CB13-0543-9212-74B939461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7"/>
            <a:ext cx="9585285" cy="1573789"/>
          </a:xfrm>
        </p:spPr>
        <p:txBody>
          <a:bodyPr/>
          <a:lstStyle/>
          <a:p>
            <a:r>
              <a:rPr lang="ru-RU" sz="2000" b="1" dirty="0"/>
              <a:t>Лозовский, В.Н. </a:t>
            </a:r>
            <a:r>
              <a:rPr lang="ru-RU" sz="2000" b="1" dirty="0" err="1"/>
              <a:t>Нанотехнологии</a:t>
            </a:r>
            <a:r>
              <a:rPr lang="ru-RU" sz="2000" b="1" dirty="0"/>
              <a:t> в электронике. Введение в специальность [Электронный ресурс] : учеб. пособие / В.Н. Лозовский, С.В. Лозовский. — Электрон. дан. — Санкт-Петербург : Лань, 2018. — 332 с. — Режим доступа: </a:t>
            </a:r>
            <a:r>
              <a:rPr lang="ru-RU" sz="2000" b="1" dirty="0" err="1"/>
              <a:t>https</a:t>
            </a:r>
            <a:r>
              <a:rPr lang="ru-RU" sz="2000" b="1" dirty="0"/>
              <a:t>://</a:t>
            </a:r>
            <a:r>
              <a:rPr lang="ru-RU" sz="2000" b="1" dirty="0" err="1"/>
              <a:t>e.lanbook.com</a:t>
            </a:r>
            <a:r>
              <a:rPr lang="ru-RU" sz="2000" b="1" dirty="0"/>
              <a:t>/</a:t>
            </a:r>
            <a:r>
              <a:rPr lang="ru-RU" sz="2000" b="1" dirty="0" err="1"/>
              <a:t>book</a:t>
            </a:r>
            <a:r>
              <a:rPr lang="ru-RU" sz="2000" b="1" dirty="0"/>
              <a:t>/107288. — </a:t>
            </a:r>
            <a:r>
              <a:rPr lang="ru-RU" sz="2000" b="1" dirty="0" err="1"/>
              <a:t>Загл</a:t>
            </a:r>
            <a:r>
              <a:rPr lang="ru-RU" sz="2000" b="1" dirty="0"/>
              <a:t>. с экрана.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3B874F0-517A-2F4B-984C-086E4FBB9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73" y="2026506"/>
            <a:ext cx="14328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9" descr="Нанотехнологии в электронике. Введение в специальность">
            <a:extLst>
              <a:ext uri="{FF2B5EF4-FFF2-40B4-BE49-F238E27FC236}">
                <a16:creationId xmlns="" xmlns:a16="http://schemas.microsoft.com/office/drawing/2014/main" id="{9C695F09-B72D-2D48-B8A5-63BA77102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8" y="2224530"/>
            <a:ext cx="2601053" cy="41061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D2FFB6B-F3EA-3245-89EE-66D76C9A2FA9}"/>
              </a:ext>
            </a:extLst>
          </p:cNvPr>
          <p:cNvSpPr/>
          <p:nvPr/>
        </p:nvSpPr>
        <p:spPr>
          <a:xfrm>
            <a:off x="4114800" y="2421924"/>
            <a:ext cx="703099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состоит из трех частей. Первая посвящена особенностям современного высшего технического образования и роли его фундаментальной составляющей в подготовке специалистов любого профиля. Вторая часть раскрывает логику развития электроники и важные вехи ее истории, включая ламповую электронику, дискретную полупроводниковую и интегральную полупроводниковую электронику, а также ее переход в современную массовую кремниевую </a:t>
            </a:r>
            <a:r>
              <a:rPr lang="ru-RU" sz="16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наноэлектронику</a:t>
            </a:r>
            <a:r>
              <a:rPr lang="ru-RU" sz="16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. В третьей части книги описаны новые перспективные направления </a:t>
            </a:r>
            <a:r>
              <a:rPr lang="ru-RU" sz="16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наноэлектроники</a:t>
            </a:r>
            <a:r>
              <a:rPr lang="ru-RU" sz="16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и средства ее инструментального, технологического и метрологического обеспечения. Учебное пособие предназначено для бакалавров, обучающихся по направлениям подготовки «</a:t>
            </a:r>
            <a:r>
              <a:rPr lang="ru-RU" sz="16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Нанотехнологии</a:t>
            </a:r>
            <a:r>
              <a:rPr lang="ru-RU" sz="16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и микросистемная техника», «Электроника и </a:t>
            </a:r>
            <a:r>
              <a:rPr lang="ru-RU" sz="16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наноэлектроника</a:t>
            </a:r>
            <a:r>
              <a:rPr lang="ru-RU" sz="16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Наноматериалы</a:t>
            </a:r>
            <a:r>
              <a:rPr lang="ru-RU" sz="16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» и другим, имеющим </a:t>
            </a:r>
            <a:r>
              <a:rPr lang="ru-RU" sz="16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нанотехнологическую</a:t>
            </a:r>
            <a:r>
              <a:rPr lang="ru-RU" sz="16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направленность.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5714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760056-5384-2E45-8407-E0750D89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609997" cy="1462579"/>
          </a:xfrm>
        </p:spPr>
        <p:txBody>
          <a:bodyPr/>
          <a:lstStyle/>
          <a:p>
            <a:r>
              <a:rPr lang="ru-RU" sz="2000" b="1" dirty="0" err="1"/>
              <a:t>Мощенский</a:t>
            </a:r>
            <a:r>
              <a:rPr lang="ru-RU" sz="2000" b="1" dirty="0"/>
              <a:t>, Ю.В. Теоретические основы радиотехники. Сигналы [Электронный ресурс] : учебное пособие / Ю.В. </a:t>
            </a:r>
            <a:r>
              <a:rPr lang="ru-RU" sz="2000" b="1" dirty="0" err="1"/>
              <a:t>Мощенский</a:t>
            </a:r>
            <a:r>
              <a:rPr lang="ru-RU" sz="2000" b="1" dirty="0"/>
              <a:t>, А.С. Нечаев. — Электрон. дан. — Санкт-Петербург : Лань, 2018. — 216 с. — Режим доступа: </a:t>
            </a:r>
            <a:r>
              <a:rPr lang="ru-RU" sz="2000" b="1" dirty="0" err="1"/>
              <a:t>https</a:t>
            </a:r>
            <a:r>
              <a:rPr lang="ru-RU" sz="2000" b="1" dirty="0"/>
              <a:t>://</a:t>
            </a:r>
            <a:r>
              <a:rPr lang="ru-RU" sz="2000" b="1" dirty="0" err="1"/>
              <a:t>e.lanbook.com</a:t>
            </a:r>
            <a:r>
              <a:rPr lang="ru-RU" sz="2000" b="1" dirty="0"/>
              <a:t>/</a:t>
            </a:r>
            <a:r>
              <a:rPr lang="ru-RU" sz="2000" b="1" dirty="0" err="1"/>
              <a:t>book</a:t>
            </a:r>
            <a:r>
              <a:rPr lang="ru-RU" sz="2000" b="1" dirty="0"/>
              <a:t>/103907. — </a:t>
            </a:r>
            <a:r>
              <a:rPr lang="ru-RU" sz="2000" b="1" dirty="0" err="1"/>
              <a:t>Загл</a:t>
            </a:r>
            <a:r>
              <a:rPr lang="ru-RU" sz="2000" b="1" dirty="0"/>
              <a:t>. с экрана.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C360F9B-A713-EA41-9BF4-A93541D07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40" y="2508421"/>
            <a:ext cx="137284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Рисунок 15" descr="Теоретические основы радиотехники. Сигналы">
            <a:extLst>
              <a:ext uri="{FF2B5EF4-FFF2-40B4-BE49-F238E27FC236}">
                <a16:creationId xmlns="" xmlns:a16="http://schemas.microsoft.com/office/drawing/2014/main" id="{C1D4ABF2-D56D-D449-99D3-2EA88002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2" y="2430123"/>
            <a:ext cx="2545491" cy="39469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41C4635-ECF9-E34B-A7C0-8542D9F1195E}"/>
              </a:ext>
            </a:extLst>
          </p:cNvPr>
          <p:cNvSpPr/>
          <p:nvPr/>
        </p:nvSpPr>
        <p:spPr>
          <a:xfrm>
            <a:off x="3682314" y="2310714"/>
            <a:ext cx="764883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Рассмотрены и описаны вопросы общей теории сигналов, гармонического анализа и их спектрального представления. Подробно рассмотрены различные виды модуляции, корреляционный анализ, основы теории случайных сигналов, рассмотрены дискретные и цифровые сигналы. Каждый раздел завершается контрольными вопросами, в конце пособия приведены задачи для закрепления теоретического материала. В пособии заложены основы для последующего изучения таких дисциплин, как теоретические основы ближней радиолокации, теория обработки сигналов в автоматических системах управления, теория обработки информации в системах ближней локации, статистический анализ и синтез радиотехнических устройств и систем управления средствами поражения, моделирование радиотехнических систем, радиотехнические цепи и сигналы, статистическая радиотехника, приемопередающие и антенно-фидерные устройства. Предназначено для студентов, обучающихся по направлениям подготовки и специальностей высшего образования «Оружие и системы вооружения», «Управление в технических системах». Также может быть полезно инженерам и аспирантам радиотехнических специальностей.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roboto_bold"/>
                <a:ea typeface="Times New Roman" panose="02020603050405020304" pitchFamily="18" charset="0"/>
                <a:cs typeface="Times New Roman" panose="02020603050405020304" pitchFamily="18" charset="0"/>
              </a:rPr>
              <a:t>Гриф: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 Допущено УМО вузов РФ по университетскому политехническому образованию в качестве учебного пособия для студентов вузов, обучающихся по направлению подготовки «Управление в технических системах» и специальности «Боеприпасы и взрыватели»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4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09CED6-4DE7-9B4C-A927-3DB5EE61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err="1"/>
              <a:t>Пилипчук</a:t>
            </a:r>
            <a:r>
              <a:rPr lang="ru-RU" sz="2000" b="1" dirty="0"/>
              <a:t>, С.Ф. Логистика предприятия. Складирование [Электронный ресурс] : учебное пособие / С.Ф. </a:t>
            </a:r>
            <a:r>
              <a:rPr lang="ru-RU" sz="2000" b="1" dirty="0" err="1"/>
              <a:t>Пилипчук</a:t>
            </a:r>
            <a:r>
              <a:rPr lang="ru-RU" sz="2000" b="1" dirty="0"/>
              <a:t>. — Электрон. дан. — Санкт-Петербург : Лань, 2018. — 300 с. — Режим доступа: </a:t>
            </a:r>
            <a:r>
              <a:rPr lang="ru-RU" sz="2000" b="1" dirty="0" err="1"/>
              <a:t>https</a:t>
            </a:r>
            <a:r>
              <a:rPr lang="ru-RU" sz="2000" b="1" dirty="0"/>
              <a:t>://</a:t>
            </a:r>
            <a:r>
              <a:rPr lang="ru-RU" sz="2000" b="1" dirty="0" err="1"/>
              <a:t>e.lanbook.com</a:t>
            </a:r>
            <a:r>
              <a:rPr lang="ru-RU" sz="2000" b="1" dirty="0"/>
              <a:t>/</a:t>
            </a:r>
            <a:r>
              <a:rPr lang="ru-RU" sz="2000" b="1" dirty="0" err="1"/>
              <a:t>book</a:t>
            </a:r>
            <a:r>
              <a:rPr lang="ru-RU" sz="2000" b="1" dirty="0"/>
              <a:t>/102235. — </a:t>
            </a:r>
            <a:r>
              <a:rPr lang="ru-RU" sz="2000" b="1" dirty="0" err="1"/>
              <a:t>Загл</a:t>
            </a:r>
            <a:r>
              <a:rPr lang="ru-RU" sz="2000" b="1" dirty="0"/>
              <a:t>. с экрана.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91E64D-D090-6A4B-B6D5-298DF515D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535" y="23477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Рисунок 20" descr="Логистика предприятия. Складирование">
            <a:extLst>
              <a:ext uri="{FF2B5EF4-FFF2-40B4-BE49-F238E27FC236}">
                <a16:creationId xmlns="" xmlns:a16="http://schemas.microsoft.com/office/drawing/2014/main" id="{2F161123-53CF-5F44-AC43-6A73A260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2" y="2347784"/>
            <a:ext cx="2552192" cy="35415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7ECE31C-6085-B54C-99D5-363549869609}"/>
              </a:ext>
            </a:extLst>
          </p:cNvPr>
          <p:cNvSpPr/>
          <p:nvPr/>
        </p:nvSpPr>
        <p:spPr>
          <a:xfrm>
            <a:off x="4028303" y="2842321"/>
            <a:ext cx="710513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Рассмотрены основные вопросы и рекомендации по проектированию и организации складской системы предприятия: виды и функции складов, определение оптимального количества складов и их расположение, методы оптимизации складских запасов, методика проектировочного расчета основных параметров склада и логистической складской системы, методы выбора тары, средств ее хранения и транспортирования. Пособие соответствует государственному образовательному стандарту дисциплины «Логистика предприятия» магистерской подготовки по направлению «Технология транспортных процессов», «Наземные транспортно-технологические комплексы», подготовки дипломированных специалистов по специальности «Наземные транспортно-технологические средства», подготовки бакалавров по направлению «Менеджмент».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331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6BA2D0-5EDC-764E-8C30-264FE759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807705" cy="1462579"/>
          </a:xfrm>
        </p:spPr>
        <p:txBody>
          <a:bodyPr/>
          <a:lstStyle/>
          <a:p>
            <a:r>
              <a:rPr lang="ru-RU" sz="2000" b="1" dirty="0"/>
              <a:t>Солодов, В.С. Надежность радиоэлектронного оборудования и средств автоматики [Электронный ресурс] : учебное пособие / В.С. Солодов, Н.В. </a:t>
            </a:r>
            <a:r>
              <a:rPr lang="ru-RU" sz="2000" b="1" dirty="0" err="1"/>
              <a:t>Калитёнков</a:t>
            </a:r>
            <a:r>
              <a:rPr lang="ru-RU" sz="2000" b="1" dirty="0"/>
              <a:t>. — Электрон. дан. — Санкт-Петербург : Лань, 2018. — 220 с. — Режим доступа: </a:t>
            </a:r>
            <a:r>
              <a:rPr lang="ru-RU" sz="2000" b="1" dirty="0" err="1"/>
              <a:t>https</a:t>
            </a:r>
            <a:r>
              <a:rPr lang="ru-RU" sz="2000" b="1" dirty="0"/>
              <a:t>://</a:t>
            </a:r>
            <a:r>
              <a:rPr lang="ru-RU" sz="2000" b="1" dirty="0" err="1"/>
              <a:t>e.lanbook.com</a:t>
            </a:r>
            <a:r>
              <a:rPr lang="ru-RU" sz="2000" b="1" dirty="0"/>
              <a:t>/</a:t>
            </a:r>
            <a:r>
              <a:rPr lang="ru-RU" sz="2000" b="1" dirty="0" err="1"/>
              <a:t>book</a:t>
            </a:r>
            <a:r>
              <a:rPr lang="ru-RU" sz="2000" b="1" dirty="0"/>
              <a:t>/108471. — </a:t>
            </a:r>
            <a:r>
              <a:rPr lang="ru-RU" sz="2000" b="1" dirty="0" err="1"/>
              <a:t>Загл</a:t>
            </a:r>
            <a:r>
              <a:rPr lang="ru-RU" sz="2000" b="1" dirty="0"/>
              <a:t>. с экрана.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440BF44-8BF5-3347-9C80-83287C7EC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319" y="2261286"/>
            <a:ext cx="129954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7" descr="Надежность радиоэлектронного оборудования и средств автоматики">
            <a:extLst>
              <a:ext uri="{FF2B5EF4-FFF2-40B4-BE49-F238E27FC236}">
                <a16:creationId xmlns="" xmlns:a16="http://schemas.microsoft.com/office/drawing/2014/main" id="{C71DAA22-56C5-2F4D-80DD-CE7C3AA1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5" y="2150076"/>
            <a:ext cx="2602342" cy="39912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81E7581-3337-4F4D-8A83-14CE0293F840}"/>
              </a:ext>
            </a:extLst>
          </p:cNvPr>
          <p:cNvSpPr/>
          <p:nvPr/>
        </p:nvSpPr>
        <p:spPr>
          <a:xfrm>
            <a:off x="3842950" y="2418214"/>
            <a:ext cx="67962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пособия соответствует программе «Надежность и техническая диагностика транспортного радиооборудования и средств автоматики». Курс состоит из 15 лекций, лекции содержат примеры решения типовых задач. Учебное пособие предназначено для студентов, обучающихся по направлениям «Конструирование и технология электронных средств», «Радиотехника» (уровень </a:t>
            </a:r>
            <a:r>
              <a:rPr lang="ru-RU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), «Радиоэлектронные системы и комплексы», «Техническая эксплуатация транспортного радиооборудования», «Эксплуатация судового электрооборудования и средств автоматики» (уровень </a:t>
            </a:r>
            <a:r>
              <a:rPr lang="ru-RU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ru-RU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ADA54C-DC22-E944-B5C1-F370F87E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634711" cy="1487293"/>
          </a:xfrm>
        </p:spPr>
        <p:txBody>
          <a:bodyPr/>
          <a:lstStyle/>
          <a:p>
            <a:r>
              <a:rPr lang="ru-RU" sz="2000" b="1" dirty="0"/>
              <a:t>Широков, Ю.А. Экологическая безопасность на предприятии [Электронный ресурс] : 2018-07-13 / Ю.А. Широков. — Электрон. дан. — Санкт-Петербург : Лань, 2018. — 360 с. — Режим доступа: </a:t>
            </a:r>
            <a:r>
              <a:rPr lang="ru-RU" sz="2000" b="1" dirty="0" err="1"/>
              <a:t>https</a:t>
            </a:r>
            <a:r>
              <a:rPr lang="ru-RU" sz="2000" b="1" dirty="0"/>
              <a:t>://</a:t>
            </a:r>
            <a:r>
              <a:rPr lang="ru-RU" sz="2000" b="1" dirty="0" err="1"/>
              <a:t>e.lanbook.com</a:t>
            </a:r>
            <a:r>
              <a:rPr lang="ru-RU" sz="2000" b="1" dirty="0"/>
              <a:t>/</a:t>
            </a:r>
            <a:r>
              <a:rPr lang="ru-RU" sz="2000" b="1" dirty="0" err="1"/>
              <a:t>book</a:t>
            </a:r>
            <a:r>
              <a:rPr lang="ru-RU" sz="2000" b="1" dirty="0"/>
              <a:t>/107969. — </a:t>
            </a:r>
            <a:r>
              <a:rPr lang="ru-RU" sz="2000" b="1" dirty="0" err="1"/>
              <a:t>Загл</a:t>
            </a:r>
            <a:r>
              <a:rPr lang="ru-RU" sz="2000" b="1" dirty="0"/>
              <a:t>. с экрана.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D4B1C4-BA24-0843-8C88-97846D1DB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62" y="25949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Рисунок 16" descr="Экологическая безопасность на предприятии">
            <a:extLst>
              <a:ext uri="{FF2B5EF4-FFF2-40B4-BE49-F238E27FC236}">
                <a16:creationId xmlns="" xmlns:a16="http://schemas.microsoft.com/office/drawing/2014/main" id="{1DD75774-ACD3-0946-8DB9-FF6FAD39D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2" y="2167793"/>
            <a:ext cx="2607276" cy="3691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37204B-5EBF-6B42-9239-65C0A2823794}"/>
              </a:ext>
            </a:extLst>
          </p:cNvPr>
          <p:cNvSpPr/>
          <p:nvPr/>
        </p:nvSpPr>
        <p:spPr>
          <a:xfrm>
            <a:off x="3632886" y="2104119"/>
            <a:ext cx="77847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Книга предназначена для экологов-специалистов по охране окружающей среды предприятий промышленности и АПК и посвящена вопросам, которые должны решать экологи предприятий в своей повседневной работе. Это прежде всего вопросы организации и управления охраной окружающей среды на предприятиях различных форм собственности и видов деятельности. В книге обобщены и систематизированы материалы основных законодательных актов РФ, инструкций и руководящих материалов с учетом изменений, вступивших в силу в 2015–2016 гг. и тех, которые начнут действовать с 2017 по 2020 гг. Показаны новшества в </a:t>
            </a:r>
            <a:r>
              <a:rPr lang="ru-RU" sz="14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нормативноправовом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регулировании охраны окружающей среды, надзоре и контроле за экологической безопасностью. Приведены механизмы экономического стимулирования экологической безопасности, страхования ответственности за возможные нарушения. Представлены материалы по ответственности предприятий и их руководителей за нарушения в области охраны окружающей среды. Книга будет также полезна и для слушателей и преподавателей курсов повышения квалификации руководителей и специалистов промышленных и аграрных предприятий в области охраны окружающей среды. Книга может быть использована в </a:t>
            </a:r>
            <a:r>
              <a:rPr lang="ru-RU" sz="14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качесчтве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дополнительной литературы при подготовке бакалавров направления «</a:t>
            </a:r>
            <a:r>
              <a:rPr lang="ru-RU" sz="14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Техносферная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безопасность».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2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11E012-3479-4E4B-9D66-4C8AE8C2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696494" cy="1462579"/>
          </a:xfrm>
        </p:spPr>
        <p:txBody>
          <a:bodyPr/>
          <a:lstStyle/>
          <a:p>
            <a:r>
              <a:rPr lang="ru-RU" sz="2000" b="1" dirty="0"/>
              <a:t>Антенны [Электронный ресурс] : 2018-07-12 / Ю.Т. Зырянов [и др.]. — Электрон. дан. — Санкт-Петербург : Лань, 2018. — 412 с. — Режим доступа: </a:t>
            </a:r>
            <a:r>
              <a:rPr lang="ru-RU" sz="2000" b="1" dirty="0" err="1"/>
              <a:t>https</a:t>
            </a:r>
            <a:r>
              <a:rPr lang="ru-RU" sz="2000" b="1" dirty="0"/>
              <a:t>://</a:t>
            </a:r>
            <a:r>
              <a:rPr lang="ru-RU" sz="2000" b="1" dirty="0" err="1"/>
              <a:t>e.lanbook.com</a:t>
            </a:r>
            <a:r>
              <a:rPr lang="ru-RU" sz="2000" b="1" dirty="0"/>
              <a:t>/</a:t>
            </a:r>
            <a:r>
              <a:rPr lang="ru-RU" sz="2000" b="1" dirty="0" err="1"/>
              <a:t>book</a:t>
            </a:r>
            <a:r>
              <a:rPr lang="ru-RU" sz="2000" b="1" dirty="0"/>
              <a:t>/107934. — </a:t>
            </a:r>
            <a:r>
              <a:rPr lang="ru-RU" sz="2000" b="1" dirty="0" err="1"/>
              <a:t>Загл</a:t>
            </a:r>
            <a:r>
              <a:rPr lang="ru-RU" sz="2000" b="1" dirty="0"/>
              <a:t>. с экрана.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48F697C-A319-5C46-B7C3-16E6CC42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" y="2211858"/>
            <a:ext cx="15508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Рисунок 17" descr="Антенны">
            <a:extLst>
              <a:ext uri="{FF2B5EF4-FFF2-40B4-BE49-F238E27FC236}">
                <a16:creationId xmlns="" xmlns:a16="http://schemas.microsoft.com/office/drawing/2014/main" id="{2C10E83B-2061-284A-B396-618865668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0" y="2059572"/>
            <a:ext cx="2789066" cy="421493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92F082D-1462-0345-96CA-9035FCFE97AB}"/>
              </a:ext>
            </a:extLst>
          </p:cNvPr>
          <p:cNvSpPr/>
          <p:nvPr/>
        </p:nvSpPr>
        <p:spPr>
          <a:xfrm>
            <a:off x="3818238" y="2434281"/>
            <a:ext cx="7451124" cy="346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В учебном пособии рассмотрены общая теория антенн, принципы построения, устройство, принцип действия основных антенных устройств. Рассмотрены радиотехнические характеристики и параметры передающих и приемных антенн. Изложены основы теории антенных решеток, линейных и апертурных антенн. Приведены принципы построения, особенности конструкции, основные радиотехнические характеристики и параметры вибраторных, а также рупорных антенн. Настоящее пособие предназначено для направлений подготовки бакалавров и магистров «Проектирование и технология РЭС», «Конструирование и технология электронных средств», «Инфокоммуникационные технологии и системы связи», может быть полезно при изучении дисциплин «Антенны», «Электромагнитные поля и волны», «Распространение радиоволн и антенно-фидерные устройства систем радиосвязи», «Автоматические устройства согласования антенн» и выполнения лабораторных работ и курсовых проектов, а также может быть использовано студентами смежных специальностей.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0298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FE1765-F82D-9A42-9627-845D981C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523500" cy="1462579"/>
          </a:xfrm>
        </p:spPr>
        <p:txBody>
          <a:bodyPr/>
          <a:lstStyle/>
          <a:p>
            <a:r>
              <a:rPr lang="ru-RU" sz="2000" b="1" dirty="0" err="1"/>
              <a:t>Ветошкин</a:t>
            </a:r>
            <a:r>
              <a:rPr lang="ru-RU" sz="2000" b="1" dirty="0"/>
              <a:t>, А.Г. Основы инженерной экологии [Электронный ресурс] : учеб. пособие / А.Г. </a:t>
            </a:r>
            <a:r>
              <a:rPr lang="ru-RU" sz="2000" b="1" dirty="0" err="1"/>
              <a:t>Ветошкин</a:t>
            </a:r>
            <a:r>
              <a:rPr lang="ru-RU" sz="2000" b="1" dirty="0"/>
              <a:t>. — Электрон. дан. — Санкт-Петербург : Лань, 2018. — 332 с. — Режим доступа: </a:t>
            </a:r>
            <a:r>
              <a:rPr lang="ru-RU" sz="2000" b="1" dirty="0" err="1"/>
              <a:t>https</a:t>
            </a:r>
            <a:r>
              <a:rPr lang="ru-RU" sz="2000" b="1" dirty="0"/>
              <a:t>://</a:t>
            </a:r>
            <a:r>
              <a:rPr lang="ru-RU" sz="2000" b="1" dirty="0" err="1"/>
              <a:t>e.lanbook.com</a:t>
            </a:r>
            <a:r>
              <a:rPr lang="ru-RU" sz="2000" b="1" dirty="0"/>
              <a:t>/</a:t>
            </a:r>
            <a:r>
              <a:rPr lang="ru-RU" sz="2000" b="1" dirty="0" err="1"/>
              <a:t>book</a:t>
            </a:r>
            <a:r>
              <a:rPr lang="ru-RU" sz="2000" b="1" dirty="0"/>
              <a:t>/107280. — </a:t>
            </a:r>
            <a:r>
              <a:rPr lang="ru-RU" sz="2000" b="1" dirty="0" err="1"/>
              <a:t>Загл</a:t>
            </a:r>
            <a:r>
              <a:rPr lang="ru-RU" sz="2000" b="1" dirty="0"/>
              <a:t>. с экрана.</a:t>
            </a:r>
            <a:br>
              <a:rPr lang="ru-RU" sz="2000" b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7301C03-9C89-A841-9C33-2CBC2A991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19" y="22118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0" descr="Основы инженерной экологии">
            <a:extLst>
              <a:ext uri="{FF2B5EF4-FFF2-40B4-BE49-F238E27FC236}">
                <a16:creationId xmlns="" xmlns:a16="http://schemas.microsoft.com/office/drawing/2014/main" id="{A9F3CE64-F3C6-8141-A602-39F6E752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9" y="2211860"/>
            <a:ext cx="2635841" cy="3657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354F998-14BB-4E4B-914C-DAB23B5A0FE4}"/>
              </a:ext>
            </a:extLst>
          </p:cNvPr>
          <p:cNvSpPr/>
          <p:nvPr/>
        </p:nvSpPr>
        <p:spPr>
          <a:xfrm>
            <a:off x="3632886" y="2125362"/>
            <a:ext cx="6993925" cy="421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Приведены характеристики основных видов загрязнений компонентов окружающей среды, экологические критерии и нормативы, даны классификации методов, способов и процессов инженерной экологии для защиты атмосферы, гидросферы, литосферы от химических и физических видов загрязнений. Рассмотрены основные закономерности процессов инженерной защиты окружающей среды: атмосферного воздуха от выбросов аэрозолей, вредных газов и паров, очистки сточных вод от примесей, защиты литосферы от промышленных и бытовых отходов, изложены основы процессов и средств защиты от энергетических воздействий. Изложенный материал дополнен практическими примерами расчета технологических параметров процессов инженерной экологии. Для студентов, обучающихся на уровне </a:t>
            </a:r>
            <a:r>
              <a:rPr lang="ru-RU" sz="14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по направлениям подготовки «</a:t>
            </a:r>
            <a:r>
              <a:rPr lang="ru-RU" sz="14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Техносферная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безопасность», «Экология и природопользование», «</a:t>
            </a:r>
            <a:r>
              <a:rPr lang="ru-RU" sz="14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Энерго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- и ресурсосберегающие процессы в химической технологии, нефтехимии и биотехнологии». Пособие может быть использовано при изучении дисциплин «Экология» и «Безопасность жизнедеятельности» других направлений подготовки, магистрами, аспирантами, преподавателями вузов.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5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446135-F22F-414C-A342-2B0218EF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7"/>
            <a:ext cx="9770635" cy="1697359"/>
          </a:xfrm>
        </p:spPr>
        <p:txBody>
          <a:bodyPr/>
          <a:lstStyle/>
          <a:p>
            <a:r>
              <a:rPr lang="ru-RU" sz="2000" b="1" dirty="0"/>
              <a:t>Богданов, А.В. Волоконные технологические лазеры и их применение [Электронный ресурс] : учебное пособие / А.В. Богданов, Ю.В. Голубенко. — Электрон. дан. — Санкт-Петербург : Лань, 2018. — 236 с. — Режим доступа: </a:t>
            </a:r>
            <a:r>
              <a:rPr lang="ru-RU" sz="2000" b="1" dirty="0" err="1"/>
              <a:t>https</a:t>
            </a:r>
            <a:r>
              <a:rPr lang="ru-RU" sz="2000" b="1" dirty="0"/>
              <a:t>://</a:t>
            </a:r>
            <a:r>
              <a:rPr lang="ru-RU" sz="2000" b="1" dirty="0" err="1"/>
              <a:t>e.lanbook.com</a:t>
            </a:r>
            <a:r>
              <a:rPr lang="ru-RU" sz="2000" b="1" dirty="0"/>
              <a:t>/</a:t>
            </a:r>
            <a:r>
              <a:rPr lang="ru-RU" sz="2000" b="1" dirty="0" err="1"/>
              <a:t>book</a:t>
            </a:r>
            <a:r>
              <a:rPr lang="ru-RU" sz="2000" b="1" dirty="0"/>
              <a:t>/101825. — </a:t>
            </a:r>
            <a:r>
              <a:rPr lang="ru-RU" sz="2000" b="1" dirty="0" err="1"/>
              <a:t>Загл</a:t>
            </a:r>
            <a:r>
              <a:rPr lang="ru-RU" sz="2000" b="1" dirty="0"/>
              <a:t>. с экрана.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316A39B-4C34-7947-95BD-48F4D77C5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535" y="24095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Рисунок 18" descr="Волоконные технологические лазеры и их применение">
            <a:extLst>
              <a:ext uri="{FF2B5EF4-FFF2-40B4-BE49-F238E27FC236}">
                <a16:creationId xmlns="" xmlns:a16="http://schemas.microsoft.com/office/drawing/2014/main" id="{9BC52A91-BABC-934F-9A4D-495581C5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4" y="2409567"/>
            <a:ext cx="2409568" cy="37361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E0F21EB-DCF5-B142-9DD6-C6BB3A793A97}"/>
              </a:ext>
            </a:extLst>
          </p:cNvPr>
          <p:cNvSpPr/>
          <p:nvPr/>
        </p:nvSpPr>
        <p:spPr>
          <a:xfrm>
            <a:off x="3645243" y="2557849"/>
            <a:ext cx="76117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В данном учебном пособии рассматриваются основные вопросы получения генерации в волоконных лазерах, методы накачки. Представлены активные элементы для активации волокна и схемы лазерных переходов. Описаны особенности резонаторов волоконных лазеров на </a:t>
            </a:r>
            <a:r>
              <a:rPr lang="ru-RU" sz="14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брэгговских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решетках и способы из получения. Приведены энергетические и пространственно-временные характеристики волоконных лазеров, работающих на редкоземельных элементах. Определены перспективы развития волоконных лазеров. Приведены основные типы волоконных лазеров, применяемые в технологиях, представлены типы фокусирующих головок и рассмотрены некоторые технологии применения излучения волоконных лазеров (резка, сварка, </a:t>
            </a:r>
            <a:r>
              <a:rPr lang="ru-RU" sz="14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микрообработка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). Для студентов высших технических учебных заведений машиностроительных специальностей по направлению подготовки «Машиностроение» и «Проектирование технологических машин и комплексов».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roboto_bold"/>
                <a:ea typeface="Times New Roman" panose="02020603050405020304" pitchFamily="18" charset="0"/>
                <a:cs typeface="Times New Roman" panose="02020603050405020304" pitchFamily="18" charset="0"/>
              </a:rPr>
              <a:t>Гриф: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 Допущено УМО вузов по университетскому политехническому образованию в качестве учебного пособия для студентов вузов, обучающихся по направлению подготовки 150700 — «Машиностроение»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5123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8D4046-6922-6643-ABCE-DAAAF50D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708851" cy="1561433"/>
          </a:xfrm>
        </p:spPr>
        <p:txBody>
          <a:bodyPr/>
          <a:lstStyle/>
          <a:p>
            <a:r>
              <a:rPr lang="ru-RU" sz="2000" b="1" dirty="0"/>
              <a:t>Дьяков, Б.Н. Геодезия [Электронный ресурс] : учебник / Б.Н. Дьяков. — Электрон. дан. — Санкт-Петербург : Лань, 2018. — 416 с. — Режим доступа: </a:t>
            </a:r>
            <a:r>
              <a:rPr lang="ru-RU" sz="2000" b="1" dirty="0" err="1"/>
              <a:t>https</a:t>
            </a:r>
            <a:r>
              <a:rPr lang="ru-RU" sz="2000" b="1" dirty="0"/>
              <a:t>://</a:t>
            </a:r>
            <a:r>
              <a:rPr lang="ru-RU" sz="2000" b="1" dirty="0" err="1"/>
              <a:t>e.lanbook.com</a:t>
            </a:r>
            <a:r>
              <a:rPr lang="ru-RU" sz="2000" b="1" dirty="0"/>
              <a:t>/</a:t>
            </a:r>
            <a:r>
              <a:rPr lang="ru-RU" sz="2000" b="1" dirty="0" err="1"/>
              <a:t>book</a:t>
            </a:r>
            <a:r>
              <a:rPr lang="ru-RU" sz="2000" b="1" dirty="0"/>
              <a:t>/102589. — </a:t>
            </a:r>
            <a:r>
              <a:rPr lang="ru-RU" sz="2000" b="1" dirty="0" err="1"/>
              <a:t>Загл</a:t>
            </a:r>
            <a:r>
              <a:rPr lang="ru-RU" sz="2000" b="1" dirty="0"/>
              <a:t>. с экрана.</a:t>
            </a:r>
            <a:br>
              <a:rPr lang="ru-RU" sz="2000" b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D473602-4442-FC4A-9110-32A388173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45" y="2285999"/>
            <a:ext cx="129954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Рисунок 19" descr="Геодезия">
            <a:extLst>
              <a:ext uri="{FF2B5EF4-FFF2-40B4-BE49-F238E27FC236}">
                <a16:creationId xmlns="" xmlns:a16="http://schemas.microsoft.com/office/drawing/2014/main" id="{C93081C2-934E-0343-A93A-994396049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5" y="1805612"/>
            <a:ext cx="2743201" cy="416103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EAEC574-1346-7841-B7F8-C143D7E87451}"/>
              </a:ext>
            </a:extLst>
          </p:cNvPr>
          <p:cNvSpPr/>
          <p:nvPr/>
        </p:nvSpPr>
        <p:spPr>
          <a:xfrm>
            <a:off x="4003589" y="2125362"/>
            <a:ext cx="708042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написан в соответствии с рабочей программой учебной дисциплины «Геодезия» для студентов, обучающихся по направлению подготовки </a:t>
            </a:r>
            <a:r>
              <a:rPr lang="ru-RU" sz="14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«Землеустройство и кадастры». Текст учебника включает 11 глав, в которых приведены общие сведения о геодезии, подробно изложены методы определения прямоугольных координат точек, включая новый метод – произвольная линейно-угловая сеть, описаны приборы и методики измерения углов, расстояний, превышений,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сооружений, описаны способы определения площади участков с оценкой её точности. Кроме того, изложены начальные сведения из инженерной геодезии и рассмотрена в авторской интерпретации новая для учебников тема «надёжность геодезических построений». Учебник предназначен для студентов, обучающихся по направлению подготовки </a:t>
            </a:r>
            <a:r>
              <a:rPr lang="ru-RU" sz="14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«Землеустройство и кадастры», </a:t>
            </a:r>
            <a:r>
              <a:rPr lang="ru-RU" sz="14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«Прикладная геология», «Технология геологической разведки», «Горное дело». Также может быть полезен учащимся средних профессиональных учебных заведений: топографических техникумов, горных и нефтегазовых колледжей.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6565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E8C4B92-4576-6242-9820-4189BAFB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7"/>
            <a:ext cx="9671781" cy="1635575"/>
          </a:xfrm>
        </p:spPr>
        <p:txBody>
          <a:bodyPr/>
          <a:lstStyle/>
          <a:p>
            <a:r>
              <a:rPr lang="ru-RU" sz="2000" b="1" dirty="0" err="1"/>
              <a:t>Ефанов</a:t>
            </a:r>
            <a:r>
              <a:rPr lang="ru-RU" sz="2000" b="1" dirty="0"/>
              <a:t>, Д.В. Микропроцессорная система диспетчерского контроля устройств железнодорожной автоматики и телемеханики [Электронный ресурс] : учебное пособие / Д.В. </a:t>
            </a:r>
            <a:r>
              <a:rPr lang="ru-RU" sz="2000" b="1" dirty="0" err="1"/>
              <a:t>Ефанов</a:t>
            </a:r>
            <a:r>
              <a:rPr lang="ru-RU" sz="2000" b="1" dirty="0"/>
              <a:t>, Г.В. Осадчий. — Электрон. дан. — Санкт-Петербург : Лань, 2018. — 180 с. — Режим доступа: </a:t>
            </a:r>
            <a:r>
              <a:rPr lang="ru-RU" sz="2000" b="1" dirty="0" err="1"/>
              <a:t>https</a:t>
            </a:r>
            <a:r>
              <a:rPr lang="ru-RU" sz="2000" b="1" dirty="0"/>
              <a:t>://</a:t>
            </a:r>
            <a:r>
              <a:rPr lang="ru-RU" sz="2000" b="1" dirty="0" err="1"/>
              <a:t>e.lanbook.com</a:t>
            </a:r>
            <a:r>
              <a:rPr lang="ru-RU" sz="2000" b="1" dirty="0"/>
              <a:t>/</a:t>
            </a:r>
            <a:r>
              <a:rPr lang="ru-RU" sz="2000" b="1" dirty="0" err="1"/>
              <a:t>book</a:t>
            </a:r>
            <a:r>
              <a:rPr lang="ru-RU" sz="2000" b="1" dirty="0"/>
              <a:t>/109510. — </a:t>
            </a:r>
            <a:r>
              <a:rPr lang="ru-RU" sz="2000" b="1" dirty="0" err="1"/>
              <a:t>Загл</a:t>
            </a:r>
            <a:r>
              <a:rPr lang="ru-RU" sz="2000" b="1" dirty="0"/>
              <a:t>. с экрана.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BD0910D1-C8C8-9F45-893E-1E6CA44FA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883" y="22603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6" descr="Микропроцессорная система диспетчерского контроля устройств железнодорожной автоматики и телемеханики">
            <a:extLst>
              <a:ext uri="{FF2B5EF4-FFF2-40B4-BE49-F238E27FC236}">
                <a16:creationId xmlns="" xmlns:a16="http://schemas.microsoft.com/office/drawing/2014/main" id="{9DB365CB-2D20-D640-807A-F7A99414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13" y="2325715"/>
            <a:ext cx="2734372" cy="37943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6E5921-8B91-D84A-90FE-30D5A7C55D02}"/>
              </a:ext>
            </a:extLst>
          </p:cNvPr>
          <p:cNvSpPr/>
          <p:nvPr/>
        </p:nvSpPr>
        <p:spPr>
          <a:xfrm>
            <a:off x="3941804" y="2260315"/>
            <a:ext cx="700017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Рассматриваются теоретические и практические аспекты разработки, конструирования и эксплуатации систем непрерывного мониторинга устройств железнодорожной автоматики и телемеханики (ЖАТ), функционирующих в настоящее время на железных дорогах Российской Федерации. Дается формальное определение </a:t>
            </a:r>
            <a:r>
              <a:rPr lang="ru-RU" sz="14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предотказного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состояния технического объекта, которое является фундаментальным понятием в работе систем непрерывного мониторинга. Указано место средств мониторинга ЖАТ среди средств и мероприятий по поддержанию высокого уровня надежности и безопасности работы устройств управления движением поездов. Содержатся результаты исследований в области логической обработки диагностической информации для мониторинга состояния напольного технологического оборудования ЖАТ. Отмечаются перспективы развития систем непрерывного мониторинга на железных дорогах Российской Федерации. Книга может быть полезна как разработчикам, так и пользователям систем непрерывного мониторинга устройств ЖАТ, а также инженерам, научным сотрудникам и аспирантам. Также книга может быть использована как учебное пособие для вузов, обеспечивающих подготовку инженеров путей сообщений по специальности «Системы обеспечения движения поездов».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9160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ACB014-5A2F-B249-A28C-F4C1706D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32419" cy="1545366"/>
          </a:xfrm>
        </p:spPr>
        <p:txBody>
          <a:bodyPr/>
          <a:lstStyle/>
          <a:p>
            <a:r>
              <a:rPr lang="ru-RU" sz="2000" b="1" dirty="0"/>
              <a:t>Зырянов, Ю.Т. Радиоприемные устройства в системах радиосвязи [Электронный ресурс] : 2018-07-12 / Ю.Т. Зырянов, В.Л. </a:t>
            </a:r>
            <a:r>
              <a:rPr lang="ru-RU" sz="2000" b="1" dirty="0" err="1"/>
              <a:t>Удовикин</a:t>
            </a:r>
            <a:r>
              <a:rPr lang="ru-RU" sz="2000" b="1" dirty="0"/>
              <a:t>, О.А. Белоусов, Р.Ю. </a:t>
            </a:r>
            <a:r>
              <a:rPr lang="ru-RU" sz="2000" b="1" dirty="0" err="1"/>
              <a:t>Курносов</a:t>
            </a:r>
            <a:r>
              <a:rPr lang="ru-RU" sz="2000" b="1" dirty="0"/>
              <a:t>. — Электрон. дан. — Санкт-Петербург : Лань, 2018. — 320 с. — Режим доступа: </a:t>
            </a:r>
            <a:r>
              <a:rPr lang="ru-RU" sz="2000" b="1" dirty="0" err="1"/>
              <a:t>https</a:t>
            </a:r>
            <a:r>
              <a:rPr lang="ru-RU" sz="2000" b="1" dirty="0"/>
              <a:t>://</a:t>
            </a:r>
            <a:r>
              <a:rPr lang="ru-RU" sz="2000" b="1" dirty="0" err="1"/>
              <a:t>e.lanbook.com</a:t>
            </a:r>
            <a:r>
              <a:rPr lang="ru-RU" sz="2000" b="1" dirty="0"/>
              <a:t>/</a:t>
            </a:r>
            <a:r>
              <a:rPr lang="ru-RU" sz="2000" b="1" dirty="0" err="1"/>
              <a:t>book</a:t>
            </a:r>
            <a:r>
              <a:rPr lang="ru-RU" sz="2000" b="1" dirty="0"/>
              <a:t>/107933. — </a:t>
            </a:r>
            <a:r>
              <a:rPr lang="ru-RU" sz="2000" b="1" dirty="0" err="1"/>
              <a:t>Загл</a:t>
            </a:r>
            <a:r>
              <a:rPr lang="ru-RU" sz="2000" b="1" dirty="0"/>
              <a:t>. с экрана.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08DDF9D-0A14-E648-9738-083E725FE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757" y="2137717"/>
            <a:ext cx="135862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13" descr="Радиоприемные устройства в системах радиосвязи">
            <a:extLst>
              <a:ext uri="{FF2B5EF4-FFF2-40B4-BE49-F238E27FC236}">
                <a16:creationId xmlns="" xmlns:a16="http://schemas.microsoft.com/office/drawing/2014/main" id="{3D4065E7-6A98-3C48-A13C-AC400318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6" y="2183436"/>
            <a:ext cx="3011225" cy="426308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8247F7A-5BC3-1643-A733-2B675F6493B0}"/>
              </a:ext>
            </a:extLst>
          </p:cNvPr>
          <p:cNvSpPr/>
          <p:nvPr/>
        </p:nvSpPr>
        <p:spPr>
          <a:xfrm>
            <a:off x="4015946" y="2323069"/>
            <a:ext cx="76611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В учебном пособии рассмотрены конструктивные особенности приемников и радиоприемных устройств связных радиостанций, основанные на различиях в условиях распространения радиоволн в зависимости от используемого частотного диапазона. В каждой главе излагаются сведения о принципах построения, об основных технических характеристиках и параметрах, а также конструктивных особенностях функциональных узлов современного радиоприемного оборудования. Данное пособие предназначено для бакалавров и магистрантов, обучающихся по направлениям «Конструирование и технология электронных средств», «Инфокоммуникационные технологии и системы связи», «Радиотехника». Может быть полезно при изучении дисциплин «Распространение радиоволн и антенно-фидерные устройства в системах радиосвязи и радиодоступа», «Радиопередающие устройства систем радиосвязи и радиодоступа», «Космические и наземные системы радиосвязи», «Электромагнитная совместимость и управление радиочастотном спектром», «Основы управления техническими системами», «Автоматические устройства согласования антенн», «Системы и сети связи с подвижными объектами», «Устройства формирования, приема и обработки сигналов в телекоммуникационных системах» и выполнении лабораторных работ и курсовых проектов, а также может быть использовано студентами смежных специальностей и разных форм обучения.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9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A1D431-697B-9449-B22F-191603C5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59424" cy="1499650"/>
          </a:xfrm>
        </p:spPr>
        <p:txBody>
          <a:bodyPr/>
          <a:lstStyle/>
          <a:p>
            <a:r>
              <a:rPr lang="ru-RU" sz="2000" b="1" dirty="0"/>
              <a:t>Радиопередающие устройства в системах радиосвязи [Электронный ресурс] : учебное пособие / Ю.Т. Зырянов [и др.]. — Электрон. дан. — Санкт-Петербург : Лань, 2018. — 176 с. — Режим доступа: </a:t>
            </a:r>
            <a:r>
              <a:rPr lang="ru-RU" sz="2000" b="1" dirty="0" err="1"/>
              <a:t>https</a:t>
            </a:r>
            <a:r>
              <a:rPr lang="ru-RU" sz="2000" b="1" dirty="0"/>
              <a:t>://</a:t>
            </a:r>
            <a:r>
              <a:rPr lang="ru-RU" sz="2000" b="1" dirty="0" err="1"/>
              <a:t>e.lanbook.com</a:t>
            </a:r>
            <a:r>
              <a:rPr lang="ru-RU" sz="2000" b="1" dirty="0"/>
              <a:t>/</a:t>
            </a:r>
            <a:r>
              <a:rPr lang="ru-RU" sz="2000" b="1" dirty="0" err="1"/>
              <a:t>book</a:t>
            </a:r>
            <a:r>
              <a:rPr lang="ru-RU" sz="2000" b="1" dirty="0"/>
              <a:t>/100935. — </a:t>
            </a:r>
            <a:r>
              <a:rPr lang="ru-RU" sz="2000" b="1" dirty="0" err="1"/>
              <a:t>Загл</a:t>
            </a:r>
            <a:r>
              <a:rPr lang="ru-RU" sz="2000" b="1" dirty="0"/>
              <a:t>. с экрана.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BE1BBD5-2C22-6D44-857C-88995D04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615" y="2224215"/>
            <a:ext cx="147947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12" descr="Радиопередающие устройства в системах радиосвязи">
            <a:extLst>
              <a:ext uri="{FF2B5EF4-FFF2-40B4-BE49-F238E27FC236}">
                <a16:creationId xmlns="" xmlns:a16="http://schemas.microsoft.com/office/drawing/2014/main" id="{4CEDE080-140B-F644-BD1E-0E202690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15" y="2128342"/>
            <a:ext cx="2743200" cy="42535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ED654B0-C5D4-EC48-8224-D55FD6096FC6}"/>
              </a:ext>
            </a:extLst>
          </p:cNvPr>
          <p:cNvSpPr/>
          <p:nvPr/>
        </p:nvSpPr>
        <p:spPr>
          <a:xfrm>
            <a:off x="3917092" y="2269934"/>
            <a:ext cx="73275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В учебном пособии рассмотрены конструктивные особенности передатчиков связных радиостанций, основанные на различиях в условиях распространения радиоволн в зависимости от используемого частотного диапазона. В каждой главе излагаются сведения о принципах построения, об основных технических характеристиках и параметрах, а также конструктивных особенностях функциональных узлов современного радиопередающего оборудования. Данное пособие предназначено для бакалавров и магистрантов, обучающихся по направлениям «Конструирование и технология электронных средств», «Инфокоммуникационные технологии и системы связи», «Радиотехника», может быть полезно при изучении дисциплин «Распространение радиоволн и антенно-фидерные устройства в системах радиосвязи и радиодоступа», «Радиопередающие устройства систем радиосвязи и радиодоступа», «Космические и наземные системы радиосвязи», «Электромагнитная совместимость и управление радиочастотном спектром», «Основы управления техническими системами», « Автоматические устройства согласования антенн», «Системы и сети связи с подвижными объектами», «Устройства формирования, приема и обработки сигналов в телекоммуникационных системах» и выполнения лабораторных работ и курсовых проектов, а также может быть использовано студентами смежных специальностей и разных форм обучения.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2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37DA1-E9FF-C94E-B739-911B35D7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1" y="452718"/>
            <a:ext cx="9761838" cy="1697358"/>
          </a:xfrm>
        </p:spPr>
        <p:txBody>
          <a:bodyPr/>
          <a:lstStyle/>
          <a:p>
            <a:r>
              <a:rPr lang="ru-RU" sz="2000" b="1" dirty="0"/>
              <a:t>Ким, К.К. Средства электрических измерений и их поверка [Электронный ресурс] : учеб. пособие / К.К. Ким, Г.Н. Анисимов, А.И. </a:t>
            </a:r>
            <a:r>
              <a:rPr lang="ru-RU" sz="2000" b="1" dirty="0" err="1"/>
              <a:t>Чураков</a:t>
            </a:r>
            <a:r>
              <a:rPr lang="ru-RU" sz="2000" b="1" dirty="0"/>
              <a:t> ; Под ред. К.К. Кима. — Электрон. дан. — Санкт-Петербург : Лань, 2018. — 316 с. — Режим доступа: </a:t>
            </a:r>
            <a:r>
              <a:rPr lang="ru-RU" sz="2000" b="1" dirty="0" err="1"/>
              <a:t>https</a:t>
            </a:r>
            <a:r>
              <a:rPr lang="ru-RU" sz="2000" b="1" dirty="0"/>
              <a:t>://</a:t>
            </a:r>
            <a:r>
              <a:rPr lang="ru-RU" sz="2000" b="1" dirty="0" err="1"/>
              <a:t>e.lanbook.com</a:t>
            </a:r>
            <a:r>
              <a:rPr lang="ru-RU" sz="2000" b="1" dirty="0"/>
              <a:t>/</a:t>
            </a:r>
            <a:r>
              <a:rPr lang="ru-RU" sz="2000" b="1" dirty="0" err="1"/>
              <a:t>book</a:t>
            </a:r>
            <a:r>
              <a:rPr lang="ru-RU" sz="2000" b="1" dirty="0"/>
              <a:t>/107287. — </a:t>
            </a:r>
            <a:r>
              <a:rPr lang="ru-RU" sz="2000" b="1" dirty="0" err="1"/>
              <a:t>Загл</a:t>
            </a:r>
            <a:r>
              <a:rPr lang="ru-RU" sz="2000" b="1" dirty="0"/>
              <a:t>. с экрана.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030C001-A046-CD48-AEF3-A8CA40C7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406" y="2384853"/>
            <a:ext cx="141283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Рисунок 14" descr="Средства электрических измерений и их поверка">
            <a:extLst>
              <a:ext uri="{FF2B5EF4-FFF2-40B4-BE49-F238E27FC236}">
                <a16:creationId xmlns="" xmlns:a16="http://schemas.microsoft.com/office/drawing/2014/main" id="{06109E23-4652-CE46-AF59-92EF9D06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5" y="2594963"/>
            <a:ext cx="2657000" cy="37317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18CECE8-C035-AF44-A20F-FDF6E4A6C44A}"/>
              </a:ext>
            </a:extLst>
          </p:cNvPr>
          <p:cNvSpPr/>
          <p:nvPr/>
        </p:nvSpPr>
        <p:spPr>
          <a:xfrm>
            <a:off x="3571103" y="2430572"/>
            <a:ext cx="8241954" cy="4060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Предлагаемое учебное пособие предназначено по своему содержанию для всех, кто желает познакомиться с принципами действия средств электрических измерений и их поверкой. Авторы имели при этом в виду не только обучающихся в высших учебных заведениях, но и практических работников электротехники, занятых в лабораториях, на электрических подстанциях, электрическом транспорте и т. п., словом, всюду, где приходится иметь дело с электрическими измерениями. Авторы ставили перед собой задачу не столько описать различные возможности исполнения электротехнических средств, используемых при электрических измерениях, — описанные формы исполнения надлежит рассматривать лишь как примеры, — сколько оттенить их главнейшие черты и выяснить то, что они заключают в себе своеобразного. Принятая в пособии систематизация материала наиболее удобна для самостоятельного изучения предлагаемого материала и органично сочетается с основной дисциплиной «Метрология, </a:t>
            </a:r>
            <a:r>
              <a:rPr lang="ru-RU" sz="14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стандарти-зация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и сертификация», читаемой для специальностей «Подвижной состав железных дорог», «Системы обеспечения железных дорог» и для направлений подготовки бакалавров «Строительство», «Информатика и вычислительная техника», «Приборостроение», «Тепло-энергетика и теплотехника», «Электроэнергетика и электротехника», «Автоматизация технологических процессов и производств», «</a:t>
            </a:r>
            <a:r>
              <a:rPr lang="ru-RU" sz="1400" dirty="0" err="1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Техносферная</a:t>
            </a:r>
            <a:r>
              <a:rPr lang="ru-RU" sz="1400" dirty="0">
                <a:latin typeface="roboto-regular"/>
                <a:ea typeface="Times New Roman" panose="02020603050405020304" pitchFamily="18" charset="0"/>
                <a:cs typeface="Times New Roman" panose="02020603050405020304" pitchFamily="18" charset="0"/>
              </a:rPr>
              <a:t> безопасность», «Землеустройство и кадастры», «Эксплуатация транспортно-технологических машин и комплексов», «Стандартизация и метрология», «Системный анализ и управление».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6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{CD4BB754-4B7F-BD42-A46C-76994A696F1F}tf10001062</Template>
  <TotalTime>86</TotalTime>
  <Words>2589</Words>
  <Application>Microsoft Office PowerPoint</Application>
  <PresentationFormat>Произвольный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</vt:lpstr>
      <vt:lpstr>Новые издания ЭБС Лань</vt:lpstr>
      <vt:lpstr>Антенны [Электронный ресурс] : 2018-07-12 / Ю.Т. Зырянов [и др.]. — Электрон. дан. — Санкт-Петербург : Лань, 2018. — 412 с. — Режим доступа: https://e.lanbook.com/book/107934. — Загл. с экрана. </vt:lpstr>
      <vt:lpstr>Ветошкин, А.Г. Основы инженерной экологии [Электронный ресурс] : учеб. пособие / А.Г. Ветошкин. — Электрон. дан. — Санкт-Петербург : Лань, 2018. — 332 с. — Режим доступа: https://e.lanbook.com/book/107280. — Загл. с экрана.   </vt:lpstr>
      <vt:lpstr>Богданов, А.В. Волоконные технологические лазеры и их применение [Электронный ресурс] : учебное пособие / А.В. Богданов, Ю.В. Голубенко. — Электрон. дан. — Санкт-Петербург : Лань, 2018. — 236 с. — Режим доступа: https://e.lanbook.com/book/101825. — Загл. с экрана. </vt:lpstr>
      <vt:lpstr>Дьяков, Б.Н. Геодезия [Электронный ресурс] : учебник / Б.Н. Дьяков. — Электрон. дан. — Санкт-Петербург : Лань, 2018. — 416 с. — Режим доступа: https://e.lanbook.com/book/102589. — Загл. с экрана.   </vt:lpstr>
      <vt:lpstr>Ефанов, Д.В. Микропроцессорная система диспетчерского контроля устройств железнодорожной автоматики и телемеханики [Электронный ресурс] : учебное пособие / Д.В. Ефанов, Г.В. Осадчий. — Электрон. дан. — Санкт-Петербург : Лань, 2018. — 180 с. — Режим доступа: https://e.lanbook.com/book/109510. — Загл. с экрана. </vt:lpstr>
      <vt:lpstr>Зырянов, Ю.Т. Радиоприемные устройства в системах радиосвязи [Электронный ресурс] : 2018-07-12 / Ю.Т. Зырянов, В.Л. Удовикин, О.А. Белоусов, Р.Ю. Курносов. — Электрон. дан. — Санкт-Петербург : Лань, 2018. — 320 с. — Режим доступа: https://e.lanbook.com/book/107933. — Загл. с экрана. </vt:lpstr>
      <vt:lpstr>Радиопередающие устройства в системах радиосвязи [Электронный ресурс] : учебное пособие / Ю.Т. Зырянов [и др.]. — Электрон. дан. — Санкт-Петербург : Лань, 2018. — 176 с. — Режим доступа: https://e.lanbook.com/book/100935. — Загл. с экрана. </vt:lpstr>
      <vt:lpstr>Ким, К.К. Средства электрических измерений и их поверка [Электронный ресурс] : учеб. пособие / К.К. Ким, Г.Н. Анисимов, А.И. Чураков ; Под ред. К.К. Кима. — Электрон. дан. — Санкт-Петербург : Лань, 2018. — 316 с. — Режим доступа: https://e.lanbook.com/book/107287. — Загл. с экрана. </vt:lpstr>
      <vt:lpstr>Лозовский, В.Н. Нанотехнологии в электронике. Введение в специальность [Электронный ресурс] : учеб. пособие / В.Н. Лозовский, С.В. Лозовский. — Электрон. дан. — Санкт-Петербург : Лань, 2018. — 332 с. — Режим доступа: https://e.lanbook.com/book/107288. — Загл. с экрана. </vt:lpstr>
      <vt:lpstr>Мощенский, Ю.В. Теоретические основы радиотехники. Сигналы [Электронный ресурс] : учебное пособие / Ю.В. Мощенский, А.С. Нечаев. — Электрон. дан. — Санкт-Петербург : Лань, 2018. — 216 с. — Режим доступа: https://e.lanbook.com/book/103907. — Загл. с экрана. </vt:lpstr>
      <vt:lpstr>Пилипчук, С.Ф. Логистика предприятия. Складирование [Электронный ресурс] : учебное пособие / С.Ф. Пилипчук. — Электрон. дан. — Санкт-Петербург : Лань, 2018. — 300 с. — Режим доступа: https://e.lanbook.com/book/102235. — Загл. с экрана. </vt:lpstr>
      <vt:lpstr>Солодов, В.С. Надежность радиоэлектронного оборудования и средств автоматики [Электронный ресурс] : учебное пособие / В.С. Солодов, Н.В. Калитёнков. — Электрон. дан. — Санкт-Петербург : Лань, 2018. — 220 с. — Режим доступа: https://e.lanbook.com/book/108471. — Загл. с экрана. </vt:lpstr>
      <vt:lpstr>Широков, Ю.А. Экологическая безопасность на предприятии [Электронный ресурс] : 2018-07-13 / Ю.А. Широков. — Электрон. дан. — Санкт-Петербург : Лань, 2018. — 360 с. — Режим доступа: https://e.lanbook.com/book/107969. — Загл. с экрана.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Ефанов, Д.В. Микропроцессорная система диспетчерского контроля устройств железнодорожной автоматики и телемеханики [Электронный ресурс] : учебное пособие / Д.В. Ефанов, Г.В. Осадчий. — Электрон. дан. — Санкт-Петербург : Лань, 2018. — 180 с. — Режим доступа: https://e.lanbook.com/book/109510. — Загл. с экрана. </dc:title>
  <dc:creator>Microsoft Office User</dc:creator>
  <cp:lastModifiedBy>library</cp:lastModifiedBy>
  <cp:revision>20</cp:revision>
  <dcterms:created xsi:type="dcterms:W3CDTF">2018-10-15T19:13:08Z</dcterms:created>
  <dcterms:modified xsi:type="dcterms:W3CDTF">2018-10-16T13:29:06Z</dcterms:modified>
</cp:coreProperties>
</file>