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262" r:id="rId3"/>
    <p:sldId id="276" r:id="rId4"/>
    <p:sldId id="328" r:id="rId5"/>
    <p:sldId id="325" r:id="rId6"/>
    <p:sldId id="326" r:id="rId7"/>
    <p:sldId id="327" r:id="rId8"/>
    <p:sldId id="307" r:id="rId9"/>
    <p:sldId id="308" r:id="rId10"/>
    <p:sldId id="301" r:id="rId11"/>
    <p:sldId id="295" r:id="rId12"/>
    <p:sldId id="291" r:id="rId13"/>
    <p:sldId id="313" r:id="rId14"/>
    <p:sldId id="315" r:id="rId15"/>
    <p:sldId id="316" r:id="rId16"/>
    <p:sldId id="302" r:id="rId17"/>
    <p:sldId id="303" r:id="rId18"/>
    <p:sldId id="334" r:id="rId19"/>
    <p:sldId id="335" r:id="rId20"/>
    <p:sldId id="30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7464" autoAdjust="0"/>
  </p:normalViewPr>
  <p:slideViewPr>
    <p:cSldViewPr>
      <p:cViewPr varScale="1">
        <p:scale>
          <a:sx n="70" d="100"/>
          <a:sy n="70" d="100"/>
        </p:scale>
        <p:origin x="-3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2">
                <a:lumMod val="40000"/>
                <a:lumOff val="60000"/>
                <a:alpha val="6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ДЕНЬ СЛАВЯНСКОЙ ПИСЬМЕННОСТИ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И </a:t>
            </a:r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КУЛЬТУРЫ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https://ds02.infourok.ru/uploads/ex/0e29/00037d10-e788b209/img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349" t="24150" r="33851" b="4451"/>
          <a:stretch>
            <a:fillRect/>
          </a:stretch>
        </p:blipFill>
        <p:spPr bwMode="auto">
          <a:xfrm>
            <a:off x="2771800" y="1844824"/>
            <a:ext cx="3482874" cy="4104456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2">
                <a:lumMod val="40000"/>
                <a:lumOff val="60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539552" y="6021288"/>
            <a:ext cx="7848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24 мая 2018 г.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endParaRPr lang="ru-RU" dirty="0"/>
          </a:p>
        </p:txBody>
      </p:sp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Кириллица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2" descr="http://arhivurokov.ru/multiurok/5/7/2/572468a54da2b176f4884e7bbef9e97e34228901/img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90" t="1316" b="19737"/>
          <a:stretch>
            <a:fillRect/>
          </a:stretch>
        </p:blipFill>
        <p:spPr bwMode="auto">
          <a:xfrm>
            <a:off x="827584" y="1556792"/>
            <a:ext cx="7568210" cy="452596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2">
                <a:lumMod val="40000"/>
                <a:lumOff val="60000"/>
                <a:alpha val="60000"/>
              </a:schemeClr>
            </a:glow>
          </a:effectLst>
        </p:spPr>
      </p:pic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Кириллица получила свое название от имени младшего из братьев. История кириллицы неразлучно связана с православием. Пользуясь созданной азбукой, братья выполнили перевод с греческого языка Священного Писания и ряда богослужебных книг. Первыми словами, написанными славянской азбукой, были начальные строки пасхального Евангелия от Иоанна : «В начале было Слово, И Слово было у Бога, И Слово было Бог». Жизненный подвиг Кирилла и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Мефодия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неслучайно приравнивают к апостольскому, именуя их </a:t>
            </a:r>
          </a:p>
          <a:p>
            <a:pPr algn="just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« первоучителями » славян. </a:t>
            </a:r>
          </a:p>
          <a:p>
            <a:pPr algn="just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 </a:t>
            </a:r>
          </a:p>
        </p:txBody>
      </p:sp>
      <p:pic>
        <p:nvPicPr>
          <p:cNvPr id="4" name="Picture 2" descr="http://www.dubrovno.by/wp-content/uploads/2017/05/53f508fb-493d-4b83-861e-f4f5d6d370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005064"/>
            <a:ext cx="5112568" cy="2448272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2">
                <a:lumMod val="40000"/>
                <a:lumOff val="60000"/>
                <a:alpha val="60000"/>
              </a:schemeClr>
            </a:glow>
          </a:effectLst>
        </p:spPr>
      </p:pic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4" y="404664"/>
          <a:ext cx="7896200" cy="6120680"/>
        </p:xfrm>
        <a:graphic>
          <a:graphicData uri="http://schemas.openxmlformats.org/drawingml/2006/table">
            <a:tbl>
              <a:tblPr/>
              <a:tblGrid>
                <a:gridCol w="7896200"/>
              </a:tblGrid>
              <a:tr h="3349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solidFill>
                            <a:srgbClr val="632423"/>
                          </a:solidFill>
                          <a:latin typeface="Arial Black"/>
                          <a:ea typeface="Times New Roman"/>
                          <a:cs typeface="Times New Roman"/>
                        </a:rPr>
                        <a:t>Жизнь Кирилла и </a:t>
                      </a:r>
                      <a:r>
                        <a:rPr lang="ru-RU" sz="2800" dirty="0" err="1" smtClean="0">
                          <a:solidFill>
                            <a:srgbClr val="632423"/>
                          </a:solidFill>
                          <a:latin typeface="Arial Black"/>
                          <a:ea typeface="Times New Roman"/>
                          <a:cs typeface="Times New Roman"/>
                        </a:rPr>
                        <a:t>Мефодия</a:t>
                      </a:r>
                      <a:endParaRPr lang="ru-RU" sz="2800" dirty="0" smtClean="0">
                        <a:solidFill>
                          <a:srgbClr val="632423"/>
                        </a:solidFill>
                        <a:latin typeface="Arial Black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rgbClr val="632423"/>
                          </a:solidFill>
                          <a:latin typeface="Arial Black"/>
                          <a:ea typeface="Times New Roman"/>
                          <a:cs typeface="Times New Roman"/>
                        </a:rPr>
                        <a:t>Святые равноапостольные первоучители и просветители славянские </a:t>
                      </a:r>
                      <a:r>
                        <a:rPr lang="ru-RU" sz="1600" dirty="0" err="1" smtClean="0">
                          <a:solidFill>
                            <a:srgbClr val="632423"/>
                          </a:solidFill>
                          <a:latin typeface="Arial Black"/>
                          <a:ea typeface="Times New Roman"/>
                          <a:cs typeface="Times New Roman"/>
                        </a:rPr>
                        <a:t>Мефодий</a:t>
                      </a:r>
                      <a:r>
                        <a:rPr lang="ru-RU" sz="1600" dirty="0" smtClean="0">
                          <a:solidFill>
                            <a:srgbClr val="632423"/>
                          </a:solidFill>
                          <a:latin typeface="Arial Black"/>
                          <a:ea typeface="Times New Roman"/>
                          <a:cs typeface="Times New Roman"/>
                        </a:rPr>
                        <a:t> ( 815-885) и Кирилл ( 827-869, до принятия монашества Константин ) родом из города </a:t>
                      </a:r>
                      <a:r>
                        <a:rPr lang="ru-RU" sz="1600" dirty="0" err="1" smtClean="0">
                          <a:solidFill>
                            <a:srgbClr val="632423"/>
                          </a:solidFill>
                          <a:latin typeface="Arial Black"/>
                          <a:ea typeface="Times New Roman"/>
                          <a:cs typeface="Times New Roman"/>
                        </a:rPr>
                        <a:t>Солуни</a:t>
                      </a:r>
                      <a:r>
                        <a:rPr lang="ru-RU" sz="1600" dirty="0" smtClean="0">
                          <a:solidFill>
                            <a:srgbClr val="632423"/>
                          </a:solidFill>
                          <a:latin typeface="Arial Black"/>
                          <a:ea typeface="Times New Roman"/>
                          <a:cs typeface="Times New Roman"/>
                        </a:rPr>
                        <a:t> ( сейчас город Салоники в Греции ). Выходцы из знатной и богатой христианской семьи, они получили превосходное образование. 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71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Церковь </a:t>
                      </a: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равноапостольных Кирилла и </a:t>
                      </a:r>
                      <a:r>
                        <a:rPr lang="ru-RU" sz="1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Мефодия</a:t>
                      </a: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в Салониках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7652" name="Рисунок 16" descr="https://www.greek.ru/upload/iblock/fb3/EUROPE___MEDITERRANEAN_BULGARIA_BULGARIA_-_BOURGAS_BULGARIA_RESORTS_GO_BACK_IN_TIME_AT_ST_CYRIL_AND_ST_METHODIUS_CATH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852936"/>
            <a:ext cx="5400600" cy="2664296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2">
                <a:lumMod val="40000"/>
                <a:lumOff val="60000"/>
                <a:alpha val="60000"/>
              </a:schemeClr>
            </a:glow>
          </a:effectLst>
        </p:spPr>
      </p:pic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3" y="764704"/>
          <a:ext cx="4320480" cy="5109173"/>
        </p:xfrm>
        <a:graphic>
          <a:graphicData uri="http://schemas.openxmlformats.org/drawingml/2006/table">
            <a:tbl>
              <a:tblPr/>
              <a:tblGrid>
                <a:gridCol w="4320480"/>
              </a:tblGrid>
              <a:tr h="5109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 smtClean="0">
                          <a:solidFill>
                            <a:srgbClr val="632423"/>
                          </a:solidFill>
                          <a:latin typeface="Arial Black"/>
                          <a:ea typeface="Times New Roman"/>
                          <a:cs typeface="Times New Roman"/>
                        </a:rPr>
                        <a:t>Мефодий</a:t>
                      </a:r>
                      <a:r>
                        <a:rPr lang="ru-RU" sz="1400" dirty="0">
                          <a:solidFill>
                            <a:srgbClr val="632423"/>
                          </a:solidFill>
                          <a:latin typeface="Arial Black"/>
                          <a:ea typeface="Times New Roman"/>
                          <a:cs typeface="Times New Roman"/>
                        </a:rPr>
                        <a:t>, старший брат, находясь на военной службе, правил одним из подчиненных Византийской империи славянских княжеств. Через десять лет он оставил княжение и постригся в монахи на горе Олимп ( в Малой Азии ). </a:t>
                      </a:r>
                      <a:r>
                        <a:rPr lang="ru-RU" sz="1400" dirty="0" smtClean="0">
                          <a:solidFill>
                            <a:srgbClr val="632423"/>
                          </a:solidFill>
                          <a:latin typeface="Arial Black"/>
                          <a:ea typeface="Times New Roman"/>
                          <a:cs typeface="Times New Roman"/>
                        </a:rPr>
                        <a:t>Константин (Кирилл), </a:t>
                      </a:r>
                      <a:r>
                        <a:rPr lang="ru-RU" sz="1400" dirty="0">
                          <a:solidFill>
                            <a:srgbClr val="632423"/>
                          </a:solidFill>
                          <a:latin typeface="Arial Black"/>
                          <a:ea typeface="Times New Roman"/>
                          <a:cs typeface="Times New Roman"/>
                        </a:rPr>
                        <a:t>еще в детстве удивлявший всех своими способностями, получал образование вместе с малолетним сыном византийского императора Михаила III </a:t>
                      </a:r>
                      <a:r>
                        <a:rPr lang="ru-RU" sz="1400" dirty="0" smtClean="0">
                          <a:solidFill>
                            <a:srgbClr val="632423"/>
                          </a:solidFill>
                          <a:latin typeface="Arial Black"/>
                          <a:ea typeface="Times New Roman"/>
                          <a:cs typeface="Times New Roman"/>
                        </a:rPr>
                        <a:t>у </a:t>
                      </a:r>
                      <a:r>
                        <a:rPr lang="ru-RU" sz="1400" dirty="0">
                          <a:solidFill>
                            <a:srgbClr val="632423"/>
                          </a:solidFill>
                          <a:latin typeface="Arial Black"/>
                          <a:ea typeface="Times New Roman"/>
                          <a:cs typeface="Times New Roman"/>
                        </a:rPr>
                        <a:t>лучших учителей Константинополя. Он в совершенстве постиг науки своего времени и многие языки, за что был прозван Философом. Приняв сан иерея, он стал хранителем патриаршей библиотеки при храме святой Софии, затем преподавал философию в высшей Константинопольской </a:t>
                      </a:r>
                      <a:r>
                        <a:rPr lang="ru-RU" sz="1400" dirty="0" smtClean="0">
                          <a:solidFill>
                            <a:srgbClr val="632423"/>
                          </a:solidFill>
                          <a:latin typeface="Arial Black"/>
                          <a:ea typeface="Times New Roman"/>
                          <a:cs typeface="Times New Roman"/>
                        </a:rPr>
                        <a:t>школе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http://mmedia.nsu.ru/culture/DATA/obj3107/PICTU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908720"/>
            <a:ext cx="3024336" cy="4821396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glow rad="228600">
              <a:schemeClr val="accent2">
                <a:lumMod val="40000"/>
                <a:lumOff val="60000"/>
                <a:alpha val="40000"/>
              </a:schemeClr>
            </a:glow>
          </a:effectLst>
        </p:spPr>
      </p:pic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404664"/>
            <a:ext cx="7416824" cy="214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srgbClr val="632423"/>
                </a:solidFill>
                <a:latin typeface="Arial Black"/>
                <a:ea typeface="Times New Roman"/>
                <a:cs typeface="Times New Roman"/>
              </a:rPr>
              <a:t>В возрасте 24 лет Константин был послан с опасной и трудной миссией к сарацинам - мусульманам для проведения философского и богословского диспута. Константин блестяще справился с заданием, опровергнув все доводы мусульманских философов, за что те даже пытались отравить  молодого христианина, но он остался невредимым. Вернувшись на родину, Константин удалился на Олимп к брату </a:t>
            </a:r>
            <a:r>
              <a:rPr lang="ru-RU" sz="1400" dirty="0" err="1" smtClean="0">
                <a:solidFill>
                  <a:srgbClr val="632423"/>
                </a:solidFill>
                <a:latin typeface="Arial Black"/>
                <a:ea typeface="Times New Roman"/>
                <a:cs typeface="Times New Roman"/>
              </a:rPr>
              <a:t>Мефодию</a:t>
            </a:r>
            <a:r>
              <a:rPr lang="ru-RU" sz="1400" dirty="0" smtClean="0">
                <a:solidFill>
                  <a:srgbClr val="632423"/>
                </a:solidFill>
                <a:latin typeface="Arial Black"/>
                <a:ea typeface="Times New Roman"/>
                <a:cs typeface="Times New Roman"/>
              </a:rPr>
              <a:t>. Однако в 858 году император Михаил вызвал обоих братьев для проповедования Евангелия у хазар. </a:t>
            </a:r>
            <a:endParaRPr lang="ru-RU" sz="14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39940" name="Picture 4" descr="http://files.farnost-vpavlovice.webnode.cz/200008111-9422b951d8/cyril_metod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068960"/>
            <a:ext cx="4305672" cy="3175249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2">
                <a:lumMod val="40000"/>
                <a:lumOff val="60000"/>
                <a:alpha val="40000"/>
              </a:schemeClr>
            </a:glow>
          </a:effectLst>
        </p:spPr>
      </p:pic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827584" y="476672"/>
          <a:ext cx="7488832" cy="5976664"/>
        </p:xfrm>
        <a:graphic>
          <a:graphicData uri="http://schemas.openxmlformats.org/drawingml/2006/table">
            <a:tbl>
              <a:tblPr/>
              <a:tblGrid>
                <a:gridCol w="7488832"/>
              </a:tblGrid>
              <a:tr h="3096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632423"/>
                          </a:solidFill>
                          <a:latin typeface="Arial Black"/>
                          <a:ea typeface="Times New Roman"/>
                          <a:cs typeface="Times New Roman"/>
                        </a:rPr>
                        <a:t>Спустя </a:t>
                      </a:r>
                      <a:r>
                        <a:rPr lang="ru-RU" sz="1400" dirty="0">
                          <a:solidFill>
                            <a:srgbClr val="632423"/>
                          </a:solidFill>
                          <a:latin typeface="Arial Black"/>
                          <a:ea typeface="Times New Roman"/>
                          <a:cs typeface="Times New Roman"/>
                        </a:rPr>
                        <a:t>время император вновь вызвал братьев, откликаясь на просьбу моравского князя Ростислава прислать учителей, которые могли бы проповедовать христианство на славянском языке. В 863 году Константин с помощью </a:t>
                      </a:r>
                      <a:r>
                        <a:rPr lang="ru-RU" sz="1400" dirty="0" err="1">
                          <a:solidFill>
                            <a:srgbClr val="632423"/>
                          </a:solidFill>
                          <a:latin typeface="Arial Black"/>
                          <a:ea typeface="Times New Roman"/>
                          <a:cs typeface="Times New Roman"/>
                        </a:rPr>
                        <a:t>Мефодия</a:t>
                      </a:r>
                      <a:r>
                        <a:rPr lang="ru-RU" sz="1400" dirty="0">
                          <a:solidFill>
                            <a:srgbClr val="632423"/>
                          </a:solidFill>
                          <a:latin typeface="Arial Black"/>
                          <a:ea typeface="Times New Roman"/>
                          <a:cs typeface="Times New Roman"/>
                        </a:rPr>
                        <a:t> и нескольких учеников составил славянскую азбуку и перевел несколько книг, без которых невозможно совершать богослужение : Евангелие, Апостол, Псалтирь и избранные службы.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7" marR="2992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632423"/>
                        </a:solidFill>
                        <a:latin typeface="Arial Black"/>
                        <a:ea typeface="Times New Roman"/>
                        <a:cs typeface="Times New Roman"/>
                      </a:endParaRPr>
                    </a:p>
                  </a:txBody>
                  <a:tcPr marL="29927" marR="2992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25" name="Рисунок 25" descr="http://www.sedmitza.ru/data/2014/07/30/1239250803/unnamed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2267744" y="7893496"/>
            <a:ext cx="1152128" cy="144016"/>
          </a:xfrm>
          <a:prstGeom prst="rect">
            <a:avLst/>
          </a:prstGeom>
          <a:noFill/>
        </p:spPr>
      </p:pic>
      <p:pic>
        <p:nvPicPr>
          <p:cNvPr id="15" name="Picture 5" descr="http://hram-v-sovetskom.cerkov.ru/files/2014/07/%D0%91%D0%B8%D0%B1%D0%BB%D0%B8%D0%BE%D0%B3%D1%80%D0%B0%D1%84%D0%B8%D1%87%D0%B5%D1%81%D0%BA%D0%B8%D0%B5-%D1%83%D1%80%D0%BE%D0%BA%D0%B8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564904"/>
            <a:ext cx="7560840" cy="3528392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2">
                <a:lumMod val="40000"/>
                <a:lumOff val="60000"/>
                <a:alpha val="40000"/>
              </a:schemeClr>
            </a:glow>
          </a:effectLst>
        </p:spPr>
      </p:pic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https://im0-tub-ru.yandex.net/i?id=01c7c1043c4319182312f57a4432b6e1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692697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632423"/>
                </a:solidFill>
                <a:latin typeface="Arial Black"/>
                <a:ea typeface="Times New Roman"/>
                <a:cs typeface="Times New Roman"/>
              </a:rPr>
              <a:t>Созданная Константином ( Кириллом ) славянская азбука неслучайно названа кириллицей. Практически, мы пользуемся ей до сих пор. В 1708 году по указанию Петра I азбука была реформирована для изданий гражданской печати, именно этот вариант лег в основу современного русского шрифта. </a:t>
            </a:r>
          </a:p>
        </p:txBody>
      </p:sp>
      <p:sp>
        <p:nvSpPr>
          <p:cNvPr id="17410" name="AutoShape 2" descr="https://static.make.ua/catalog/15/ukraine-0049__1389481627__6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://v-istok.ru/wp-content/uploads/2015/10/ukraine-0049__1389481627__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36913"/>
            <a:ext cx="5832649" cy="309634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2">
                <a:lumMod val="40000"/>
                <a:lumOff val="60000"/>
                <a:alpha val="6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1043608" y="5805264"/>
            <a:ext cx="7488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632423"/>
                </a:solidFill>
                <a:latin typeface="Arial Black"/>
                <a:cs typeface="Times New Roman"/>
              </a:rPr>
              <a:t>Миниатюра из </a:t>
            </a:r>
            <a:r>
              <a:rPr lang="ru-RU" sz="1400" dirty="0" err="1" smtClean="0">
                <a:solidFill>
                  <a:srgbClr val="632423"/>
                </a:solidFill>
                <a:latin typeface="Arial Black"/>
                <a:cs typeface="Times New Roman"/>
              </a:rPr>
              <a:t>Радзивилловской</a:t>
            </a:r>
            <a:r>
              <a:rPr lang="ru-RU" sz="1400" dirty="0" smtClean="0">
                <a:solidFill>
                  <a:srgbClr val="632423"/>
                </a:solidFill>
                <a:latin typeface="Arial Black"/>
                <a:cs typeface="Times New Roman"/>
              </a:rPr>
              <a:t> летописи </a:t>
            </a:r>
            <a:r>
              <a:rPr lang="en-US" sz="1400" dirty="0" smtClean="0">
                <a:solidFill>
                  <a:srgbClr val="632423"/>
                </a:solidFill>
                <a:latin typeface="Arial Black"/>
                <a:cs typeface="Times New Roman"/>
              </a:rPr>
              <a:t>XIII </a:t>
            </a:r>
            <a:r>
              <a:rPr lang="ru-RU" sz="1400" dirty="0" smtClean="0">
                <a:solidFill>
                  <a:srgbClr val="632423"/>
                </a:solidFill>
                <a:latin typeface="Arial Black"/>
                <a:cs typeface="Times New Roman"/>
              </a:rPr>
              <a:t>в.</a:t>
            </a:r>
            <a:endParaRPr lang="ru-RU" sz="1400" dirty="0"/>
          </a:p>
        </p:txBody>
      </p:sp>
    </p:spTree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20688"/>
            <a:ext cx="7560840" cy="280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632423"/>
                </a:solidFill>
                <a:latin typeface="Arial Black"/>
                <a:ea typeface="Times New Roman"/>
                <a:cs typeface="Times New Roman"/>
              </a:rPr>
              <a:t>В Риме святой Константин заболел и незадолго до кончины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632423"/>
                </a:solidFill>
                <a:latin typeface="Arial Black"/>
                <a:ea typeface="Times New Roman"/>
                <a:cs typeface="Times New Roman"/>
              </a:rPr>
              <a:t>(14 февраля 869 г.) принял схиму с именем Кирилл. По решению Папы Римского </a:t>
            </a:r>
            <a:r>
              <a:rPr lang="ru-RU" sz="1400" dirty="0" err="1" smtClean="0">
                <a:solidFill>
                  <a:srgbClr val="632423"/>
                </a:solidFill>
                <a:latin typeface="Arial Black"/>
                <a:ea typeface="Times New Roman"/>
                <a:cs typeface="Times New Roman"/>
              </a:rPr>
              <a:t>Адриана</a:t>
            </a:r>
            <a:r>
              <a:rPr lang="ru-RU" sz="1400" dirty="0" smtClean="0">
                <a:solidFill>
                  <a:srgbClr val="632423"/>
                </a:solidFill>
                <a:latin typeface="Arial Black"/>
                <a:ea typeface="Times New Roman"/>
                <a:cs typeface="Times New Roman"/>
              </a:rPr>
              <a:t> II мощи святого Кирилла были положены в базилике Святого </a:t>
            </a:r>
            <a:r>
              <a:rPr lang="ru-RU" sz="1400" dirty="0" err="1" smtClean="0">
                <a:solidFill>
                  <a:srgbClr val="632423"/>
                </a:solidFill>
                <a:latin typeface="Arial Black"/>
                <a:ea typeface="Times New Roman"/>
                <a:cs typeface="Times New Roman"/>
              </a:rPr>
              <a:t>Климента</a:t>
            </a:r>
            <a:r>
              <a:rPr lang="ru-RU" sz="1400" dirty="0" smtClean="0">
                <a:solidFill>
                  <a:srgbClr val="632423"/>
                </a:solidFill>
                <a:latin typeface="Arial Black"/>
                <a:ea typeface="Times New Roman"/>
                <a:cs typeface="Times New Roman"/>
              </a:rPr>
              <a:t>, в Риме, где от них стали совершаться чудеса. Святого </a:t>
            </a:r>
            <a:r>
              <a:rPr lang="ru-RU" sz="1400" dirty="0" err="1" smtClean="0">
                <a:solidFill>
                  <a:srgbClr val="632423"/>
                </a:solidFill>
                <a:latin typeface="Arial Black"/>
                <a:ea typeface="Times New Roman"/>
                <a:cs typeface="Times New Roman"/>
              </a:rPr>
              <a:t>Мефодия</a:t>
            </a:r>
            <a:r>
              <a:rPr lang="ru-RU" sz="1400" dirty="0" smtClean="0">
                <a:solidFill>
                  <a:srgbClr val="632423"/>
                </a:solidFill>
                <a:latin typeface="Arial Black"/>
                <a:ea typeface="Times New Roman"/>
                <a:cs typeface="Times New Roman"/>
              </a:rPr>
              <a:t> Папа Римский рукоположил во архиепископа Моравии и </a:t>
            </a:r>
            <a:r>
              <a:rPr lang="ru-RU" sz="1400" dirty="0" err="1" smtClean="0">
                <a:solidFill>
                  <a:srgbClr val="632423"/>
                </a:solidFill>
                <a:latin typeface="Arial Black"/>
                <a:ea typeface="Times New Roman"/>
                <a:cs typeface="Times New Roman"/>
              </a:rPr>
              <a:t>Паннонии</a:t>
            </a:r>
            <a:r>
              <a:rPr lang="ru-RU" sz="1400" dirty="0" smtClean="0">
                <a:solidFill>
                  <a:srgbClr val="632423"/>
                </a:solidFill>
                <a:latin typeface="Arial Black"/>
                <a:ea typeface="Times New Roman"/>
                <a:cs typeface="Times New Roman"/>
              </a:rPr>
              <a:t>. Находясь на этом посту, святой </a:t>
            </a:r>
            <a:r>
              <a:rPr lang="ru-RU" sz="1400" dirty="0" err="1" smtClean="0">
                <a:solidFill>
                  <a:srgbClr val="632423"/>
                </a:solidFill>
                <a:latin typeface="Arial Black"/>
                <a:ea typeface="Times New Roman"/>
                <a:cs typeface="Times New Roman"/>
              </a:rPr>
              <a:t>Мефодий</a:t>
            </a:r>
            <a:r>
              <a:rPr lang="ru-RU" sz="1400" dirty="0" smtClean="0">
                <a:solidFill>
                  <a:srgbClr val="632423"/>
                </a:solidFill>
                <a:latin typeface="Arial Black"/>
                <a:ea typeface="Times New Roman"/>
                <a:cs typeface="Times New Roman"/>
              </a:rPr>
              <a:t> продолжал утверждать богослужение на славянском языке, им многое сделано для просвещения славян с помощью книжной письменности. Закончил свое высокое земное служение первоучитель словенский </a:t>
            </a:r>
            <a:r>
              <a:rPr lang="ru-RU" sz="1400" dirty="0" err="1" smtClean="0">
                <a:solidFill>
                  <a:srgbClr val="632423"/>
                </a:solidFill>
                <a:latin typeface="Arial Black"/>
                <a:ea typeface="Times New Roman"/>
                <a:cs typeface="Times New Roman"/>
              </a:rPr>
              <a:t>Мефодий</a:t>
            </a:r>
            <a:r>
              <a:rPr lang="ru-RU" sz="1400" dirty="0" smtClean="0">
                <a:solidFill>
                  <a:srgbClr val="632423"/>
                </a:solidFill>
                <a:latin typeface="Arial Black"/>
                <a:ea typeface="Times New Roman"/>
                <a:cs typeface="Times New Roman"/>
              </a:rPr>
              <a:t> 6 апреля 885 года. Он был погребен в соборной церкви </a:t>
            </a:r>
            <a:r>
              <a:rPr lang="ru-RU" sz="1400" dirty="0" err="1" smtClean="0">
                <a:solidFill>
                  <a:srgbClr val="632423"/>
                </a:solidFill>
                <a:latin typeface="Arial Black"/>
                <a:ea typeface="Times New Roman"/>
                <a:cs typeface="Times New Roman"/>
              </a:rPr>
              <a:t>Велеграда</a:t>
            </a:r>
            <a:r>
              <a:rPr lang="ru-RU" sz="1400" dirty="0" smtClean="0">
                <a:solidFill>
                  <a:srgbClr val="632423"/>
                </a:solidFill>
                <a:latin typeface="Arial Black"/>
                <a:ea typeface="Times New Roman"/>
                <a:cs typeface="Times New Roman"/>
              </a:rPr>
              <a:t> столицы Великой Моравии. </a:t>
            </a:r>
          </a:p>
        </p:txBody>
      </p:sp>
      <p:pic>
        <p:nvPicPr>
          <p:cNvPr id="3" name="Рисунок 2" descr="http://www.abaza-lib.ru/wp-content/uploads/2014/05/Kirill_i_Mefodij-300x2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429000"/>
            <a:ext cx="5328592" cy="2376264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glow rad="101600">
              <a:schemeClr val="accent2">
                <a:lumMod val="40000"/>
                <a:lumOff val="60000"/>
                <a:alpha val="6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43608" y="5949280"/>
            <a:ext cx="727280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632423"/>
                </a:solidFill>
                <a:latin typeface="Arial Black"/>
                <a:ea typeface="Calibri"/>
                <a:cs typeface="Times New Roman"/>
              </a:rPr>
              <a:t>Предполагаемая гробница св. Кирилла в Риме</a:t>
            </a:r>
            <a:endParaRPr lang="ru-RU" dirty="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8488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Язык и письменность являются едва ли не самыми важными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культурообразующими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факторами. Если у народа отнять возможность говорить на родном языке, то это будет самым тяжким ударом по его родной культуре. Если у человека отнять книги на родном языке, то он лишится самых важных сокровищ своей культуры. </a:t>
            </a:r>
          </a:p>
          <a:p>
            <a:pPr algn="just"/>
            <a:endParaRPr lang="ru-RU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pPr algn="just"/>
            <a:endParaRPr lang="ru-RU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pPr algn="just"/>
            <a:endParaRPr lang="ru-RU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pPr algn="just"/>
            <a:endParaRPr lang="ru-RU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К апостолам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великославным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Любовь святая глубока.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Дела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Мефодия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– Кирилла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В славянстве будут жить века!</a:t>
            </a:r>
          </a:p>
          <a:p>
            <a:endParaRPr lang="ru-RU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                            С.Михайловский</a:t>
            </a:r>
          </a:p>
          <a:p>
            <a:pPr algn="just"/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" name="Picture 6" descr="http://attfreya.ru/hash/stock/0/0/9/9/0099bcb587fb626d7c0401db08cc9d04.jpg"/>
          <p:cNvPicPr>
            <a:picLocks noChangeAspect="1" noChangeArrowheads="1"/>
          </p:cNvPicPr>
          <p:nvPr/>
        </p:nvPicPr>
        <p:blipFill>
          <a:blip r:embed="rId2" cstate="print"/>
          <a:srcRect r="2703" b="3509"/>
          <a:stretch>
            <a:fillRect/>
          </a:stretch>
        </p:blipFill>
        <p:spPr bwMode="auto">
          <a:xfrm>
            <a:off x="5724128" y="2348880"/>
            <a:ext cx="2592288" cy="3960440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2">
                <a:lumMod val="40000"/>
                <a:lumOff val="60000"/>
                <a:alpha val="60000"/>
              </a:schemeClr>
            </a:glow>
          </a:effectLst>
        </p:spPr>
      </p:pic>
    </p:spTree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https://www.baskiloji.com/StockArchive/166225118/5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28" name="AutoShape 4" descr="https://www.baskiloji.com/StockArchive/166225118/5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064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052736"/>
            <a:ext cx="835292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Список использованных источников</a:t>
            </a:r>
          </a:p>
          <a:p>
            <a:endParaRPr lang="ru-RU" b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Иллюстрированный энциклопедический словарь Ф. Брокгауза и И.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Ефрона.-М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.: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Эксмо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; Форум, 2007.- С.342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Новая Российская энциклопедия: В 12 т./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Редкол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.: А.Д. Некипелов,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В.И.Данилов-Данильян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и др.-М.: ООО «Энциклопедия», ИД «ИНФРА-М», 2003.-С.209</a:t>
            </a:r>
          </a:p>
          <a:p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Письменность.-М.:Слово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, 1993.-64 с.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Свет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разумения книжного (О создании славянской азбуки Кириллом и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Мефодием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) // Библиотека. -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1993.-̶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№ 10.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-С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. 60 ̶ 61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День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славянской письменности и культуры: статья. Режим доступа: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 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http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://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www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inmoment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ru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/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holidays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/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day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-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writing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html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Святые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Кирилл и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Мефодий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: статья. Режим доступа 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http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://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www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pravmir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ru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/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svyatye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-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kirill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-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i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-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mefodij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/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476672"/>
          <a:ext cx="7752183" cy="5835142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3549215"/>
                <a:gridCol w="4202968"/>
              </a:tblGrid>
              <a:tr h="5763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 Black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 Black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/>
                          <a:ea typeface="Calibri"/>
                          <a:cs typeface="Times New Roman"/>
                        </a:rPr>
                        <a:t>Братья</a:t>
                      </a: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/>
                          <a:ea typeface="Calibri"/>
                          <a:cs typeface="Times New Roman"/>
                        </a:rPr>
                        <a:t>! Двоицу святую  </a:t>
                      </a:r>
                      <a:endParaRPr lang="ru-RU"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/>
                          <a:ea typeface="Calibri"/>
                          <a:cs typeface="Times New Roman"/>
                        </a:rPr>
                        <a:t>В день сей радостно почтим!    </a:t>
                      </a:r>
                      <a:endParaRPr lang="ru-RU"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/>
                          <a:ea typeface="Calibri"/>
                          <a:cs typeface="Times New Roman"/>
                        </a:rPr>
                        <a:t> Просветителей честную</a:t>
                      </a:r>
                      <a:endParaRPr lang="ru-RU"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/>
                          <a:ea typeface="Calibri"/>
                          <a:cs typeface="Times New Roman"/>
                        </a:rPr>
                        <a:t>Память светло совершим. </a:t>
                      </a:r>
                      <a:endParaRPr lang="ru-RU"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/>
                          <a:ea typeface="Calibri"/>
                          <a:cs typeface="Times New Roman"/>
                        </a:rPr>
                        <a:t>Песнью </a:t>
                      </a:r>
                      <a:r>
                        <a:rPr lang="ru-RU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/>
                          <a:ea typeface="Calibri"/>
                          <a:cs typeface="Times New Roman"/>
                        </a:rPr>
                        <a:t>хвальною</a:t>
                      </a: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/>
                          <a:ea typeface="Calibri"/>
                          <a:cs typeface="Times New Roman"/>
                        </a:rPr>
                        <a:t>,</a:t>
                      </a:r>
                      <a:endParaRPr lang="ru-RU"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/>
                          <a:ea typeface="Calibri"/>
                          <a:cs typeface="Times New Roman"/>
                        </a:rPr>
                        <a:t>Велегласною                                              </a:t>
                      </a:r>
                      <a:endParaRPr lang="ru-RU"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/>
                          <a:ea typeface="Calibri"/>
                          <a:cs typeface="Times New Roman"/>
                        </a:rPr>
                        <a:t>Да восхвалим их:</a:t>
                      </a:r>
                      <a:endParaRPr lang="ru-RU"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/>
                          <a:ea typeface="Calibri"/>
                          <a:cs typeface="Times New Roman"/>
                        </a:rPr>
                        <a:t>Радуйся, Кирилле,</a:t>
                      </a:r>
                      <a:endParaRPr lang="ru-RU"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/>
                          <a:ea typeface="Calibri"/>
                          <a:cs typeface="Times New Roman"/>
                        </a:rPr>
                        <a:t>Радуйся, </a:t>
                      </a:r>
                      <a:r>
                        <a:rPr lang="ru-RU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/>
                          <a:ea typeface="Calibri"/>
                          <a:cs typeface="Times New Roman"/>
                        </a:rPr>
                        <a:t>Мефодие</a:t>
                      </a: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/>
                          <a:ea typeface="Calibri"/>
                          <a:cs typeface="Times New Roman"/>
                        </a:rPr>
                        <a:t>,</a:t>
                      </a:r>
                      <a:endParaRPr lang="ru-RU"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/>
                          <a:ea typeface="Calibri"/>
                          <a:cs typeface="Times New Roman"/>
                        </a:rPr>
                        <a:t>Радуйтесь, словенских стран апостолы! </a:t>
                      </a:r>
                      <a:endParaRPr lang="ru-RU"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/>
                          <a:ea typeface="Calibri"/>
                          <a:cs typeface="Times New Roman"/>
                        </a:rPr>
                        <a:t>   </a:t>
                      </a:r>
                      <a:endParaRPr lang="ru-RU"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/>
                          <a:ea typeface="Calibri"/>
                          <a:cs typeface="Times New Roman"/>
                        </a:rPr>
                        <a:t>                  </a:t>
                      </a:r>
                      <a:endParaRPr lang="ru-RU"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ru-RU" sz="1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/>
                          <a:ea typeface="Calibri"/>
                          <a:cs typeface="Times New Roman"/>
                        </a:rPr>
                        <a:t>Хвалебная песнь </a:t>
                      </a:r>
                      <a:endParaRPr lang="ru-RU" sz="18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 Black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/>
                          <a:ea typeface="Calibri"/>
                          <a:cs typeface="Times New Roman"/>
                        </a:rPr>
                        <a:t>свв</a:t>
                      </a: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/>
                          <a:ea typeface="Calibri"/>
                          <a:cs typeface="Times New Roman"/>
                        </a:rPr>
                        <a:t>. Кириллу </a:t>
                      </a:r>
                      <a:r>
                        <a:rPr lang="ru-RU" sz="1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1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/>
                          <a:ea typeface="Calibri"/>
                          <a:cs typeface="Times New Roman"/>
                        </a:rPr>
                        <a:t>Мефодию</a:t>
                      </a:r>
                      <a:r>
                        <a:rPr lang="ru-RU" sz="1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/>
                          <a:ea typeface="Calibri"/>
                          <a:cs typeface="Times New Roman"/>
                        </a:rPr>
                        <a:t>»</a:t>
                      </a:r>
                      <a:endParaRPr lang="ru-RU"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/>
                          <a:ea typeface="Calibri"/>
                          <a:cs typeface="Times New Roman"/>
                        </a:rPr>
                        <a:t>              </a:t>
                      </a:r>
                      <a:r>
                        <a:rPr lang="ru-RU" sz="1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/>
                          <a:ea typeface="Calibri"/>
                          <a:cs typeface="Times New Roman"/>
                        </a:rPr>
                        <a:t> </a:t>
                      </a:r>
                      <a:endParaRPr lang="ru-RU"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5" name="Рисунок 10" descr="http://hram-dimitria.ru/_nw/28/s18757059.jpg"/>
          <p:cNvPicPr>
            <a:picLocks noChangeAspect="1" noChangeArrowheads="1"/>
          </p:cNvPicPr>
          <p:nvPr/>
        </p:nvPicPr>
        <p:blipFill>
          <a:blip r:embed="rId3" cstate="print"/>
          <a:srcRect r="1235" b="1235"/>
          <a:stretch>
            <a:fillRect/>
          </a:stretch>
        </p:blipFill>
        <p:spPr bwMode="auto">
          <a:xfrm>
            <a:off x="3995936" y="476672"/>
            <a:ext cx="4176464" cy="5832648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356592"/>
          </a:xfrm>
        </p:spPr>
        <p:txBody>
          <a:bodyPr>
            <a:normAutofit fontScale="90000"/>
          </a:bodyPr>
          <a:lstStyle/>
          <a:p>
            <a:endParaRPr lang="ru-RU" b="0" dirty="0"/>
          </a:p>
        </p:txBody>
      </p:sp>
      <p:pic>
        <p:nvPicPr>
          <p:cNvPr id="1026" name="Picture 2" descr="C:\Documents and Settings\Студент\Рабочий стол\СМ\IMG_20180522_10275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7095" r="12633" b="19849"/>
          <a:stretch>
            <a:fillRect/>
          </a:stretch>
        </p:blipFill>
        <p:spPr bwMode="auto">
          <a:xfrm>
            <a:off x="1187624" y="1484784"/>
            <a:ext cx="6840760" cy="3672408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2">
                <a:lumMod val="40000"/>
                <a:lumOff val="60000"/>
                <a:alpha val="60000"/>
              </a:schemeClr>
            </a:glow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835696" y="5877272"/>
            <a:ext cx="6308104" cy="804862"/>
          </a:xfrm>
        </p:spPr>
        <p:txBody>
          <a:bodyPr>
            <a:normAutofit/>
          </a:bodyPr>
          <a:lstStyle/>
          <a:p>
            <a:pPr lvl="0" algn="r">
              <a:defRPr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Презентацию подготовила</a:t>
            </a:r>
          </a:p>
          <a:p>
            <a:pPr lvl="0" algn="r">
              <a:defRPr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библиотекарь Соболева М.В.</a:t>
            </a:r>
          </a:p>
          <a:p>
            <a:pPr algn="r"/>
            <a:endParaRPr lang="ru-RU" sz="1600" dirty="0"/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827584" y="4797152"/>
            <a:ext cx="7344816" cy="1375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548680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Ждем Вас в библиотеке УТЖТ – филиала ПГУПС!</a:t>
            </a:r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76328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24 мая – День памяти первоучителей славянских народов – святых равноапостольных братьев Кирилла и </a:t>
            </a:r>
            <a:r>
              <a:rPr lang="ru-RU" sz="1400" b="1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Мефодия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.</a:t>
            </a:r>
          </a:p>
          <a:p>
            <a:pPr algn="just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И ежегодно вместе со всем славянским миром в России отмечается День славянской письменности и культуры.</a:t>
            </a:r>
          </a:p>
          <a:p>
            <a:pPr algn="just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Этот единственный церковно-государственный праздник получил свой официальный статус в январе 1991 года.</a:t>
            </a:r>
          </a:p>
          <a:p>
            <a:pPr algn="just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В период  празднования в Успенском соборе Кремля</a:t>
            </a:r>
          </a:p>
          <a:p>
            <a:pPr algn="just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и во всех храмах России совершаются божественные литургии, крестные ходы, молебны. По всей стране в эти майские дни проходят выступления ученых, представителей духовенства, поэтов, артистов, выставки художников. Это праздник русской национальной культуры, праздник славянского единства и дружбы народов.</a:t>
            </a:r>
          </a:p>
          <a:p>
            <a:pPr algn="just"/>
            <a:endParaRPr lang="ru-RU" sz="14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7414" name="AutoShape 6" descr="https://cdn2.arhivurokov.ru/multiurok/html/2018/03/15/s_5aaa7c31c2457/img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https://cdn2.arhivurokov.ru/multiurok/html/2018/03/15/s_5aaa7c31c2457/img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8" name="AutoShape 10" descr="https://cdn2.arhivurokov.ru/multiurok/html/2018/03/15/s_5aaa7c31c2457/img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0" name="AutoShape 12" descr="https://cdn2.arhivurokov.ru/multiurok/html/2018/03/15/s_5aaa7c31c2457/img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22" name="Picture 14" descr="http://www.mepar.ru/i/mages/galleries/9865/9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068960"/>
            <a:ext cx="7488832" cy="3456384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2">
                <a:lumMod val="40000"/>
                <a:lumOff val="60000"/>
                <a:alpha val="60000"/>
              </a:schemeClr>
            </a:glow>
          </a:effectLst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1340768"/>
            <a:ext cx="35283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Когда мы пытаемся представить себе начало русской книжности, наша мысль обязательно обращается к истории письма. Значение письма в истории развития цивилизации трудно переоценить. Возможности письма не ограничены ни временем, ни расстоянием. Но искусством письма люди владели не всегда. Это искусство развивалось долго, на протяжении многих тысячелетий. 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" name="Picture 1" descr="C:\Documents and Settings\Студент\Рабочий стол\СМ\slide_6.jpg"/>
          <p:cNvPicPr>
            <a:picLocks noChangeAspect="1" noChangeArrowheads="1"/>
          </p:cNvPicPr>
          <p:nvPr/>
        </p:nvPicPr>
        <p:blipFill>
          <a:blip r:embed="rId2" cstate="print"/>
          <a:srcRect l="2657" t="38606" r="68995" b="10229"/>
          <a:stretch>
            <a:fillRect/>
          </a:stretch>
        </p:blipFill>
        <p:spPr bwMode="auto">
          <a:xfrm>
            <a:off x="611560" y="1268760"/>
            <a:ext cx="3384376" cy="5184576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2">
                <a:lumMod val="40000"/>
                <a:lumOff val="60000"/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67544" y="116632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Зарождение славянской письменности </a:t>
            </a:r>
            <a:endParaRPr lang="ru-RU" sz="2800" dirty="0"/>
          </a:p>
        </p:txBody>
      </p:sp>
      <p:pic>
        <p:nvPicPr>
          <p:cNvPr id="7" name="Picture 2" descr="http://images.myshared.ru/5/466248/slide_6.jpg"/>
          <p:cNvPicPr>
            <a:picLocks noChangeAspect="1" noChangeArrowheads="1"/>
          </p:cNvPicPr>
          <p:nvPr/>
        </p:nvPicPr>
        <p:blipFill>
          <a:blip r:embed="rId2" cstate="print"/>
          <a:srcRect l="2236" t="12937" r="68627" b="65013"/>
          <a:stretch>
            <a:fillRect/>
          </a:stretch>
        </p:blipFill>
        <p:spPr bwMode="auto">
          <a:xfrm>
            <a:off x="2699792" y="5157192"/>
            <a:ext cx="2304256" cy="1584176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52737"/>
            <a:ext cx="73448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Вначале появилось картинное письмо (пиктография): какое-нибудь событие изображали в виде рисунка, затем стали изображать уже не событие, а отдельные предметы, а затем в виде условных знаков (идеография, иероглифы), и, наконец, научились изображать не предметы, а передавать знаками их названия (звуковое письмо). Греки создали свой алфавит на основе финикийского письма, но значительно усовершенствовали его, введя особые знаки для гласных звуков. Греческое письмо легло в основу латинской азбуки, а в IX веке было создано славянское письмо путем использования букв греческого алфавита. 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332656"/>
            <a:ext cx="67687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Виды письменности </a:t>
            </a:r>
            <a:endParaRPr lang="ru-RU" sz="2800" dirty="0"/>
          </a:p>
        </p:txBody>
      </p:sp>
      <p:pic>
        <p:nvPicPr>
          <p:cNvPr id="4" name="Picture 2" descr="https://pptcloud3.ams3.digitaloceanspaces.com/slides/pics/003/736/123/original/Slide4.jpg?1496692736"/>
          <p:cNvPicPr>
            <a:picLocks noChangeAspect="1" noChangeArrowheads="1"/>
          </p:cNvPicPr>
          <p:nvPr/>
        </p:nvPicPr>
        <p:blipFill>
          <a:blip r:embed="rId2" cstate="print"/>
          <a:srcRect l="3499" t="35918" r="65001" b="24727"/>
          <a:stretch>
            <a:fillRect/>
          </a:stretch>
        </p:blipFill>
        <p:spPr bwMode="auto">
          <a:xfrm>
            <a:off x="539552" y="5085184"/>
            <a:ext cx="2664296" cy="1368152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 descr="https://pptcloud3.ams3.digitaloceanspaces.com/slides/pics/003/736/123/original/Slide4.jpg?1496692736"/>
          <p:cNvPicPr>
            <a:picLocks noChangeAspect="1" noChangeArrowheads="1"/>
          </p:cNvPicPr>
          <p:nvPr/>
        </p:nvPicPr>
        <p:blipFill>
          <a:blip r:embed="rId2" cstate="print"/>
          <a:srcRect l="77699" t="34358" r="2351" b="22711"/>
          <a:stretch>
            <a:fillRect/>
          </a:stretch>
        </p:blipFill>
        <p:spPr bwMode="auto">
          <a:xfrm>
            <a:off x="6444208" y="4653136"/>
            <a:ext cx="1656184" cy="2016224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 descr="https://pptcloud3.ams3.digitaloceanspaces.com/slides/pics/003/736/123/original/Slide4.jpg?1496692736"/>
          <p:cNvPicPr>
            <a:picLocks noChangeAspect="1" noChangeArrowheads="1"/>
          </p:cNvPicPr>
          <p:nvPr/>
        </p:nvPicPr>
        <p:blipFill>
          <a:blip r:embed="rId2" cstate="print"/>
          <a:srcRect l="39198" t="36074" r="29302" b="24728"/>
          <a:stretch>
            <a:fillRect/>
          </a:stretch>
        </p:blipFill>
        <p:spPr bwMode="auto">
          <a:xfrm flipH="1">
            <a:off x="3347864" y="4797152"/>
            <a:ext cx="2952328" cy="187220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7"/>
            <a:ext cx="82809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В истории развития славянской письменности различаются три этапа и три разных группы: 1) руны, или "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руница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", 2) "глаголица" и 3) "кириллица" и "латиница", основанные на греческом или латинском письме. До принятия крещения на Руси использовалась так называемая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велесовица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, имевшая сто сорок семь букв! Название это дано уже в 20 веке, по имени бога Велеса. Именно этой древнейшей русской азбукой и была написана знаменитая "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Велесова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книга". Это уникальный памятник древнеславянской письменности IX в. н. э. Книга была вырезана на деревянных дощечках славянскими волхвами-кудесниками. Охватывая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двухтысячелетнюю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историю миграций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славяно-ариев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из Семиречья к Днепру (XI в. до н.э. - IX в. н.э.), она отражает их религиозно-философское мировоззрение, а также взаимоотношения со многими другими народами Европы и Азии.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Велесова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книга впервые переведена на русский язык ритмической прозой - строка в строку с древним текстом, который сопровождается необходимыми пояснениями и комментариями .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098" name="Picture 2" descr="https://i0.wp.com/topstory.su/wp-content/uploads/2017/12/original-27.jpg?resize=450%2C2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717032"/>
            <a:ext cx="6264696" cy="2736304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2">
                <a:lumMod val="40000"/>
                <a:lumOff val="60000"/>
                <a:alpha val="60000"/>
              </a:schemeClr>
            </a:glow>
          </a:effectLst>
        </p:spPr>
      </p:pic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338437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Берестяные грамоты</a:t>
            </a:r>
          </a:p>
          <a:p>
            <a:pPr algn="just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Письма и документы XI-XV вв. на березовой коре, открытые раскопками древнерусских городов. Первые берестяные грамоты найдены в Новгороде в 1951 году археологической экспедицией под руководством А. В. Арциховского. Буквы процарапывались острой костяной или металлической палочкой (также найдены при раскопках) на специально подготовленной березовой коре. Новгородское название берестяной грамоты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берёсто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. Большинство берестяных грамот - частные письма, в которых затрагиваются бытовые и хозяйственные вопросы, содержатся поручения, описываются конфликты, некоторые грамоты шуточного содержания. 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Picture 4" descr="http://900igr.net/up/datas/91631/008.jpg"/>
          <p:cNvPicPr>
            <a:picLocks noChangeAspect="1" noChangeArrowheads="1"/>
          </p:cNvPicPr>
          <p:nvPr/>
        </p:nvPicPr>
        <p:blipFill>
          <a:blip r:embed="rId2" cstate="print"/>
          <a:srcRect l="48037" t="25200" r="12589" b="3401"/>
          <a:stretch>
            <a:fillRect/>
          </a:stretch>
        </p:blipFill>
        <p:spPr bwMode="auto">
          <a:xfrm>
            <a:off x="4644008" y="404664"/>
            <a:ext cx="3960440" cy="5904656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2">
                <a:lumMod val="40000"/>
                <a:lumOff val="60000"/>
                <a:alpha val="60000"/>
              </a:schemeClr>
            </a:glow>
          </a:effectLst>
        </p:spPr>
      </p:pic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0" y="476672"/>
          <a:ext cx="8280920" cy="5994288"/>
        </p:xfrm>
        <a:graphic>
          <a:graphicData uri="http://schemas.openxmlformats.org/drawingml/2006/table">
            <a:tbl>
              <a:tblPr/>
              <a:tblGrid>
                <a:gridCol w="8280920"/>
              </a:tblGrid>
              <a:tr h="3600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632423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Азбука</a:t>
                      </a:r>
                      <a:endParaRPr lang="ru-RU" sz="2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632423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6958" marR="4695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93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Святые равноапостольные братья Кирилл и </a:t>
                      </a:r>
                      <a:r>
                        <a:rPr lang="ru-RU" sz="16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Мефодий</a:t>
                      </a:r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– славянские просветители, проповедники христианства, первые переводчики богослужебных книг с греческого на славянский язык. Именно они – болгарские просветители Кирилл и </a:t>
                      </a:r>
                      <a:r>
                        <a:rPr lang="ru-RU" sz="16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Мефодий</a:t>
                      </a:r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, создали первую славянскую азбуку, которой мы пользуемся по сей день. </a:t>
                      </a:r>
                      <a:endParaRPr lang="ru-RU" sz="1600" dirty="0">
                        <a:solidFill>
                          <a:srgbClr val="632423"/>
                        </a:solidFill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46958" marR="4695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3" name="Picture 2" descr="http://torrents-ru.vision63.ru/timthumb.php?w=342&amp;h=319&amp;zc=1&amp;a=t&amp;s=1&amp;src=http%3A%2F%2Fvision63.uberupload.ru%2Ftorrents%2F692620a6d446be1a74a3217836f9b154.jpg&amp;q=95"/>
          <p:cNvPicPr>
            <a:picLocks noChangeAspect="1" noChangeArrowheads="1"/>
          </p:cNvPicPr>
          <p:nvPr/>
        </p:nvPicPr>
        <p:blipFill>
          <a:blip r:embed="rId2" cstate="print"/>
          <a:srcRect l="2210" t="2370" r="2738"/>
          <a:stretch>
            <a:fillRect/>
          </a:stretch>
        </p:blipFill>
        <p:spPr bwMode="auto">
          <a:xfrm>
            <a:off x="2699792" y="1052736"/>
            <a:ext cx="4104456" cy="347052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2">
                <a:lumMod val="40000"/>
                <a:lumOff val="60000"/>
                <a:alpha val="60000"/>
              </a:schemeClr>
            </a:glow>
          </a:effectLst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ds02.infourok.ru/uploads/ex/08d3/0006fa2a-00948820/img9.jpg"/>
          <p:cNvPicPr>
            <a:picLocks noChangeAspect="1" noChangeArrowheads="1"/>
          </p:cNvPicPr>
          <p:nvPr/>
        </p:nvPicPr>
        <p:blipFill>
          <a:blip r:embed="rId2" cstate="print"/>
          <a:srcRect l="3937" t="15750" r="52751" b="18101"/>
          <a:stretch>
            <a:fillRect/>
          </a:stretch>
        </p:blipFill>
        <p:spPr bwMode="auto">
          <a:xfrm>
            <a:off x="539552" y="404664"/>
            <a:ext cx="4472497" cy="5904656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2">
                <a:lumMod val="40000"/>
                <a:lumOff val="60000"/>
                <a:alpha val="40000"/>
              </a:schemeClr>
            </a:glow>
          </a:effectLst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5580112" y="332130"/>
            <a:ext cx="2952328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Глаголица (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старослав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 глагол» - слово) – одна из двух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наряду с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кириллицей, славянских азбук.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Глаголица – это яркое и самобытное изобретение.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Количество букв в ней  точно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соответстует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количеству фонем (звуков)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старославянского языка.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 мнению некоторых исследователей,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именно глаголицу создал просветитель Кирилл,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 кириллицу разработал его последователь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Климент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Охридский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на основе греческого унциального письма.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XI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XII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вв. глаголица и кириллица употреблялись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параллельно. Позднее кириллица вытеснила глаголицу.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1326</TotalTime>
  <Words>1474</Words>
  <Application>Microsoft Office PowerPoint</Application>
  <PresentationFormat>Экран (4:3)</PresentationFormat>
  <Paragraphs>94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   ДЕНЬ СЛАВЯНСКОЙ ПИСЬМЕННОСТИ     И КУЛЬТУРЫ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Кириллица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Студент</cp:lastModifiedBy>
  <cp:revision>135</cp:revision>
  <dcterms:modified xsi:type="dcterms:W3CDTF">2018-05-23T13:14:53Z</dcterms:modified>
</cp:coreProperties>
</file>